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5"/>
  </p:sldMasterIdLst>
  <p:notesMasterIdLst>
    <p:notesMasterId r:id="rId17"/>
  </p:notesMasterIdLst>
  <p:sldIdLst>
    <p:sldId id="272" r:id="rId6"/>
    <p:sldId id="258" r:id="rId7"/>
    <p:sldId id="261" r:id="rId8"/>
    <p:sldId id="259" r:id="rId9"/>
    <p:sldId id="268" r:id="rId10"/>
    <p:sldId id="262" r:id="rId11"/>
    <p:sldId id="269" r:id="rId12"/>
    <p:sldId id="270" r:id="rId13"/>
    <p:sldId id="271" r:id="rId14"/>
    <p:sldId id="263" r:id="rId15"/>
    <p:sldId id="26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804" y="66"/>
      </p:cViewPr>
      <p:guideLst>
        <p:guide orient="horz" pos="799"/>
        <p:guide orient="horz" pos="3997"/>
        <p:guide pos="18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Al</c:v>
                </c:pt>
              </c:strCache>
            </c:strRef>
          </c:tx>
          <c:cat>
            <c:numRef>
              <c:f>Лист1!$A$2:$A$5</c:f>
              <c:numCache>
                <c:formatCode>0.00%</c:formatCode>
                <c:ptCount val="4"/>
                <c:pt idx="0">
                  <c:v>1.0000000000000011E-3</c:v>
                </c:pt>
                <c:pt idx="1">
                  <c:v>5.0000000000000044E-3</c:v>
                </c:pt>
                <c:pt idx="2" formatCode="0%">
                  <c:v>1.0000000000000007E-2</c:v>
                </c:pt>
                <c:pt idx="3">
                  <c:v>1.4999999999999998E-2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5.5</c:v>
                </c:pt>
                <c:pt idx="2">
                  <c:v>7</c:v>
                </c:pt>
                <c:pt idx="3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Zn</c:v>
                </c:pt>
              </c:strCache>
            </c:strRef>
          </c:tx>
          <c:cat>
            <c:numRef>
              <c:f>Лист1!$A$2:$A$5</c:f>
              <c:numCache>
                <c:formatCode>0.00%</c:formatCode>
                <c:ptCount val="4"/>
                <c:pt idx="0">
                  <c:v>1.0000000000000011E-3</c:v>
                </c:pt>
                <c:pt idx="1">
                  <c:v>5.0000000000000044E-3</c:v>
                </c:pt>
                <c:pt idx="2" formatCode="0%">
                  <c:v>1.0000000000000007E-2</c:v>
                </c:pt>
                <c:pt idx="3">
                  <c:v>1.4999999999999998E-2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9.5</c:v>
                </c:pt>
                <c:pt idx="1">
                  <c:v>16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Mg</c:v>
                </c:pt>
              </c:strCache>
            </c:strRef>
          </c:tx>
          <c:cat>
            <c:numRef>
              <c:f>Лист1!$A$2:$A$5</c:f>
              <c:numCache>
                <c:formatCode>0.00%</c:formatCode>
                <c:ptCount val="4"/>
                <c:pt idx="0">
                  <c:v>1.0000000000000011E-3</c:v>
                </c:pt>
                <c:pt idx="1">
                  <c:v>5.0000000000000044E-3</c:v>
                </c:pt>
                <c:pt idx="2" formatCode="0%">
                  <c:v>1.0000000000000007E-2</c:v>
                </c:pt>
                <c:pt idx="3">
                  <c:v>1.4999999999999998E-2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axId val="136021120"/>
        <c:axId val="95170560"/>
      </c:barChart>
      <c:catAx>
        <c:axId val="136021120"/>
        <c:scaling>
          <c:orientation val="minMax"/>
        </c:scaling>
        <c:axPos val="b"/>
        <c:numFmt formatCode="0.00%" sourceLinked="1"/>
        <c:tickLblPos val="nextTo"/>
        <c:crossAx val="95170560"/>
        <c:crosses val="autoZero"/>
        <c:auto val="1"/>
        <c:lblAlgn val="ctr"/>
        <c:lblOffset val="100"/>
      </c:catAx>
      <c:valAx>
        <c:axId val="95170560"/>
        <c:scaling>
          <c:orientation val="minMax"/>
        </c:scaling>
        <c:axPos val="l"/>
        <c:majorGridlines/>
        <c:numFmt formatCode="General" sourceLinked="1"/>
        <c:tickLblPos val="nextTo"/>
        <c:crossAx val="136021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A19CC-CF00-42FB-952F-9A1CB556D8B4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CB77-ABF1-45C5-9DC4-6D415E3F8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62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CB77-ABF1-45C5-9DC4-6D415E3F8F5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361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5732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7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24040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221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4/15/2022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/>
              <a:t>Исследование эффективности протекторной защиты стальных конструкций</a:t>
            </a:r>
            <a:endParaRPr lang="ru-RU" sz="3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БОУ г. Омска «</a:t>
            </a:r>
            <a:r>
              <a:rPr lang="ru-RU" dirty="0" err="1" smtClean="0"/>
              <a:t>Лецей</a:t>
            </a:r>
            <a:r>
              <a:rPr lang="ru-RU" dirty="0" smtClean="0"/>
              <a:t> № 143». </a:t>
            </a:r>
          </a:p>
          <a:p>
            <a:r>
              <a:rPr lang="ru-RU" dirty="0" err="1" smtClean="0"/>
              <a:t>Снигерёв</a:t>
            </a:r>
            <a:r>
              <a:rPr lang="ru-RU" dirty="0" smtClean="0"/>
              <a:t> Валерий и </a:t>
            </a:r>
            <a:r>
              <a:rPr lang="ru-RU" dirty="0" err="1" smtClean="0"/>
              <a:t>Зейналов</a:t>
            </a:r>
            <a:r>
              <a:rPr lang="ru-RU" dirty="0" smtClean="0"/>
              <a:t> Алексей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разности потенциалов протекторов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коррозия\IMG_20220109_120601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628800"/>
            <a:ext cx="3214564" cy="2413000"/>
          </a:xfrm>
          <a:prstGeom prst="rect">
            <a:avLst/>
          </a:prstGeom>
          <a:noFill/>
        </p:spPr>
      </p:pic>
      <p:pic>
        <p:nvPicPr>
          <p:cNvPr id="1029" name="Picture 5" descr="C:\Users\User\Desktop\коррозия\IMG_20220109_121406.jpg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072" y="4293096"/>
            <a:ext cx="3214564" cy="2413000"/>
          </a:xfrm>
          <a:prstGeom prst="rect">
            <a:avLst/>
          </a:prstGeom>
          <a:noFill/>
        </p:spPr>
      </p:pic>
      <p:pic>
        <p:nvPicPr>
          <p:cNvPr id="1027" name="Picture 3" descr="C:\Users\User\Desktop\коррозия\IMG_20220109_120835.jpg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3568" y="4293096"/>
            <a:ext cx="3214564" cy="2413000"/>
          </a:xfrm>
          <a:prstGeom prst="rect">
            <a:avLst/>
          </a:prstGeom>
          <a:noFill/>
        </p:spPr>
      </p:pic>
      <p:pic>
        <p:nvPicPr>
          <p:cNvPr id="13" name="Picture 4" descr="C:\Users\User\Desktop\коррозия\IMG_20220109_121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068" y="1592796"/>
            <a:ext cx="3217333" cy="241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72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Move"/>
          <p:cNvSpPr>
            <a:spLocks noGrp="1"/>
          </p:cNvSpPr>
          <p:nvPr>
            <p:ph type="subTitle" idx="1"/>
          </p:nvPr>
        </p:nvSpPr>
        <p:spPr>
          <a:xfrm>
            <a:off x="395536" y="1376772"/>
            <a:ext cx="8569324" cy="4783683"/>
          </a:xfrm>
        </p:spPr>
        <p:txBody>
          <a:bodyPr/>
          <a:lstStyle/>
          <a:p>
            <a:r>
              <a:rPr lang="ru-RU" altLang="ru-RU" dirty="0" smtClean="0"/>
              <a:t>Мы показали эффективность протекторной защиты стальных стержней алюминием, цинком и магнием в растворах разной концентрации и установили следующие закономерности:</a:t>
            </a:r>
          </a:p>
          <a:p>
            <a:r>
              <a:rPr lang="ru-RU" altLang="ru-RU" dirty="0" smtClean="0"/>
              <a:t>1) Протекторная защита магнием является самой эффективной; защита цинком эффективнее, чем алюминием вопреки ряду напряжений металлов, это можно объяснить наличием плотной оксидной пленки на поверхности алюминия.</a:t>
            </a:r>
          </a:p>
          <a:p>
            <a:r>
              <a:rPr lang="ru-RU" altLang="ru-RU" dirty="0" smtClean="0"/>
              <a:t>2) Установили, что эффективность протектора зависит от электропроводности раствора, т.е. от концентрации электролита. Также зависит от условий среды: алюминиевые протекторы хорошо работают в щелочной среде, а в кислотной – хуже. Магниевые протекторы как раз наоборот.</a:t>
            </a:r>
          </a:p>
          <a:p>
            <a:r>
              <a:rPr lang="ru-RU" altLang="ru-RU" dirty="0" smtClean="0"/>
              <a:t> </a:t>
            </a:r>
          </a:p>
          <a:p>
            <a:endParaRPr lang="ru-RU" dirty="0"/>
          </a:p>
        </p:txBody>
      </p:sp>
      <p:sp>
        <p:nvSpPr>
          <p:cNvPr id="8" name="TitleSlide"/>
          <p:cNvSpPr>
            <a:spLocks noGrp="1"/>
          </p:cNvSpPr>
          <p:nvPr>
            <p:ph type="body" sz="quarter" idx="11"/>
          </p:nvPr>
        </p:nvSpPr>
        <p:spPr>
          <a:xfrm>
            <a:off x="287524" y="476672"/>
            <a:ext cx="8569325" cy="680297"/>
          </a:xfrm>
        </p:spPr>
        <p:txBody>
          <a:bodyPr/>
          <a:lstStyle/>
          <a:p>
            <a:r>
              <a:rPr lang="ru-RU" dirty="0" smtClean="0"/>
              <a:t>Выводы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5196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  <p:sp>
        <p:nvSpPr>
          <p:cNvPr id="4" name="NotMove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1" dirty="0" smtClean="0"/>
              <a:t>Протяжённость магистральных трубопроводов </a:t>
            </a:r>
            <a:r>
              <a:rPr lang="ru-RU" b="0" i="1" smtClean="0"/>
              <a:t>в России </a:t>
            </a:r>
            <a:r>
              <a:rPr lang="ru-RU" b="0" i="1" dirty="0" smtClean="0"/>
              <a:t>около 250 тыс. км.</a:t>
            </a:r>
          </a:p>
          <a:p>
            <a:r>
              <a:rPr lang="ru-RU" b="0" i="1" dirty="0" smtClean="0"/>
              <a:t>В России преобладают трубопроводы диаметром 1220 и 1420 мм.</a:t>
            </a:r>
          </a:p>
          <a:p>
            <a:r>
              <a:rPr lang="ru-RU" b="0" i="1" dirty="0" smtClean="0"/>
              <a:t>Сметная стоимость одного такого участка нефтепровода, протяжённостью 1км, 1,25 </a:t>
            </a:r>
            <a:r>
              <a:rPr lang="ru-RU" b="0" i="1" dirty="0" err="1" smtClean="0"/>
              <a:t>млн</a:t>
            </a:r>
            <a:r>
              <a:rPr lang="ru-RU" b="0" i="1" dirty="0" smtClean="0"/>
              <a:t> </a:t>
            </a:r>
            <a:r>
              <a:rPr lang="en-US" b="0" i="1" dirty="0" smtClean="0"/>
              <a:t>$</a:t>
            </a:r>
            <a:r>
              <a:rPr lang="ru-RU" b="0" i="1" dirty="0" smtClean="0"/>
              <a:t> США.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dirty="0" smtClean="0"/>
              <a:t>312500000000</a:t>
            </a:r>
            <a:r>
              <a:rPr lang="en-US" sz="3200" dirty="0" smtClean="0"/>
              <a:t>$ </a:t>
            </a:r>
            <a:r>
              <a:rPr lang="ru-RU" sz="3200" dirty="0" smtClean="0"/>
              <a:t>США = 22000000000000 Р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6495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"/>
          <p:cNvSpPr>
            <a:spLocks noGrp="1"/>
          </p:cNvSpPr>
          <p:nvPr>
            <p:ph type="title"/>
          </p:nvPr>
        </p:nvSpPr>
        <p:spPr>
          <a:xfrm>
            <a:off x="287337" y="548681"/>
            <a:ext cx="8569325" cy="828092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NotMove"/>
          <p:cNvSpPr>
            <a:spLocks noGrp="1"/>
          </p:cNvSpPr>
          <p:nvPr>
            <p:ph type="subTitle" idx="1"/>
          </p:nvPr>
        </p:nvSpPr>
        <p:spPr>
          <a:xfrm>
            <a:off x="287524" y="3717031"/>
            <a:ext cx="8569138" cy="2700301"/>
          </a:xfrm>
        </p:spPr>
        <p:txBody>
          <a:bodyPr/>
          <a:lstStyle/>
          <a:p>
            <a:pPr marL="571500" indent="-571500" defTabSz="955675"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	</a:t>
            </a:r>
            <a:r>
              <a:rPr lang="ru-RU" sz="2800" dirty="0" smtClean="0">
                <a:latin typeface="Arial" charset="0"/>
                <a:cs typeface="Arial" charset="0"/>
              </a:rPr>
              <a:t>Наша работа посвящена исследованию протекторной защиты металлических конструкций. Мы проверили эффективность действия протектора путём определения радиуса его действия и не только.</a:t>
            </a:r>
            <a:endParaRPr lang="ru-RU" sz="2800" dirty="0">
              <a:latin typeface="Arial" charset="0"/>
              <a:cs typeface="Arial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251964" cy="23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31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8131" y="1268413"/>
            <a:ext cx="8559008" cy="5060950"/>
          </a:xfrm>
        </p:spPr>
        <p:txBody>
          <a:bodyPr/>
          <a:lstStyle/>
          <a:p>
            <a:pPr marL="571500" indent="-571500" defTabSz="955675">
              <a:defRPr/>
            </a:pPr>
            <a:endParaRPr lang="ru-RU" dirty="0" smtClean="0">
              <a:latin typeface="Arial" charset="0"/>
              <a:cs typeface="Arial" charset="0"/>
            </a:endParaRPr>
          </a:p>
          <a:p>
            <a:pPr marL="571500" indent="-571500" defTabSz="955675">
              <a:defRPr/>
            </a:pPr>
            <a:r>
              <a:rPr lang="ru-RU" dirty="0" smtClean="0">
                <a:latin typeface="Arial" charset="0"/>
                <a:cs typeface="Arial" charset="0"/>
              </a:rPr>
              <a:t>Цель: </a:t>
            </a:r>
            <a:r>
              <a:rPr lang="ru-RU" b="0" dirty="0" smtClean="0">
                <a:latin typeface="Arial" charset="0"/>
                <a:cs typeface="Arial" charset="0"/>
              </a:rPr>
              <a:t>изучить эффективность протекторной защиты на примере стальных стержней.</a:t>
            </a:r>
          </a:p>
          <a:p>
            <a:pPr marL="571500" indent="-571500" defTabSz="955675">
              <a:defRPr/>
            </a:pPr>
            <a:endParaRPr lang="ru-RU" b="0" dirty="0" smtClean="0">
              <a:latin typeface="Arial" charset="0"/>
              <a:cs typeface="Arial" charset="0"/>
            </a:endParaRPr>
          </a:p>
          <a:p>
            <a:pPr marL="571500" indent="-571500" defTabSz="955675">
              <a:defRPr/>
            </a:pPr>
            <a:r>
              <a:rPr lang="ru-RU" dirty="0" smtClean="0">
                <a:latin typeface="Arial" charset="0"/>
                <a:cs typeface="Arial" charset="0"/>
              </a:rPr>
              <a:t>Задачи:</a:t>
            </a:r>
          </a:p>
          <a:p>
            <a:r>
              <a:rPr lang="ru-RU" b="0" dirty="0" smtClean="0"/>
              <a:t>1) Сравнить эффективность протекторной защиты цинка, алюминия и магния;</a:t>
            </a:r>
          </a:p>
          <a:p>
            <a:r>
              <a:rPr lang="ru-RU" b="0" dirty="0" smtClean="0"/>
              <a:t>2) Установить, отчего зависит эффективность протектора.</a:t>
            </a:r>
          </a:p>
          <a:p>
            <a:pPr marL="571500" indent="-571500" defTabSz="955675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8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Технологическая карта исследования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1007943">
              <a:spcBef>
                <a:spcPts val="1102"/>
              </a:spcBef>
              <a:defRPr/>
            </a:pPr>
            <a:r>
              <a:rPr lang="ru-RU" dirty="0" smtClean="0"/>
              <a:t>План:</a:t>
            </a:r>
          </a:p>
          <a:p>
            <a:pPr marL="457200" indent="-457200" defTabSz="1007943">
              <a:spcBef>
                <a:spcPts val="1102"/>
              </a:spcBef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Подготовка образцов, протекторов </a:t>
            </a:r>
          </a:p>
          <a:p>
            <a:pPr marL="457200" indent="-457200" defTabSz="1007943">
              <a:spcBef>
                <a:spcPts val="1102"/>
              </a:spcBef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Приготовление растворов необходимой концентрации;</a:t>
            </a:r>
          </a:p>
          <a:p>
            <a:pPr marL="457200" indent="-457200" defTabSz="1007943">
              <a:spcBef>
                <a:spcPts val="1102"/>
              </a:spcBef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Соединение протекторов с образцами;</a:t>
            </a:r>
          </a:p>
          <a:p>
            <a:pPr marL="457200" indent="-457200" defTabSz="1007943">
              <a:spcBef>
                <a:spcPts val="1102"/>
              </a:spcBef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Помещение образцов в раствор поваренной соли (электролит);</a:t>
            </a:r>
          </a:p>
          <a:p>
            <a:pPr marL="457200" indent="-457200" defTabSz="1007943">
              <a:spcBef>
                <a:spcPts val="1102"/>
              </a:spcBef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Измерение радиуса действия протектора с появлением коррозии ;</a:t>
            </a:r>
          </a:p>
          <a:p>
            <a:pPr marL="457200" indent="-457200" defTabSz="1007943">
              <a:spcBef>
                <a:spcPts val="1102"/>
              </a:spcBef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Составление таблицы и выведение закономерности.</a:t>
            </a:r>
          </a:p>
          <a:p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altLang="ru-RU" sz="2800" dirty="0" smtClean="0"/>
              <a:t>Инженерно-технические решения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8131" y="1268413"/>
            <a:ext cx="8559008" cy="50609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6" name="Picture 4" descr="Схема установки для определения эффективности протекторной защиты.&#10;"/>
          <p:cNvPicPr>
            <a:picLocks noChangeAspect="1" noChangeArrowheads="1"/>
          </p:cNvPicPr>
          <p:nvPr/>
        </p:nvPicPr>
        <p:blipFill>
          <a:blip r:embed="rId2" cstate="print"/>
          <a:srcRect l="48537" t="33554" r="12854" b="44736"/>
          <a:stretch>
            <a:fillRect/>
          </a:stretch>
        </p:blipFill>
        <p:spPr bwMode="auto">
          <a:xfrm>
            <a:off x="0" y="3532187"/>
            <a:ext cx="352901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903" y="1340768"/>
            <a:ext cx="609109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28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Инженерно-технические решения</a:t>
            </a:r>
            <a:endParaRPr lang="ru-RU" dirty="0"/>
          </a:p>
        </p:txBody>
      </p:sp>
      <p:pic>
        <p:nvPicPr>
          <p:cNvPr id="13" name="Рисунок 3"/>
          <p:cNvPicPr>
            <a:picLocks noGrp="1" noChangeAspect="1"/>
          </p:cNvPicPr>
          <p:nvPr>
            <p:ph sz="quarter" idx="1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3578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/>
          <p:cNvPicPr>
            <a:picLocks noGrp="1" noChangeAspect="1"/>
          </p:cNvPicPr>
          <p:nvPr>
            <p:ph sz="quarter" idx="1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140200" cy="17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Grp="1" noChangeAspect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212976"/>
            <a:ext cx="2916324" cy="28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20220202_1439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005064"/>
            <a:ext cx="1896675" cy="2852936"/>
          </a:xfrm>
          <a:prstGeom prst="rect">
            <a:avLst/>
          </a:prstGeom>
        </p:spPr>
      </p:pic>
      <p:pic>
        <p:nvPicPr>
          <p:cNvPr id="9" name="Рисунок 8" descr="IMG_20220204_1408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553745"/>
            <a:ext cx="208823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5555" y="1520787"/>
          <a:ext cx="7956886" cy="4746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94"/>
                <a:gridCol w="1605523"/>
                <a:gridCol w="1605523"/>
                <a:gridCol w="1605523"/>
                <a:gridCol w="1605523"/>
              </a:tblGrid>
              <a:tr h="105375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C,%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масс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Радиус действия протектора, см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4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протектора</a:t>
                      </a:r>
                      <a:endParaRPr lang="ru-RU" dirty="0"/>
                    </a:p>
                  </a:txBody>
                  <a:tcPr/>
                </a:tc>
              </a:tr>
              <a:tr h="610511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10511"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10511"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1051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10511"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83668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speech"/>
  <p:tag name="LANG" val="ru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Документ</p:Name>
  <p:Description/>
  <p:Statement/>
  <p:PolicyItems>
    <p:PolicyItem featureId="Microsoft.Office.RecordsManagement.PolicyFeatures.PolicyAudit" staticId="0x01010017B6C28D27003C43817C44843850E362|-1179485531" UniqueId="9f545d18-dc60-4e09-a992-510001b50d14">
      <p:Name>Аудит</p:Name>
      <p:Description>Аудит действий пользователей, выполняемых с документами и элементами списков, и запись в журнал аудита.</p:Description>
      <p:CustomData>
        <Audit>
          <Update/>
          <View/>
          <CheckInOut/>
        </Audit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B6C28D27003C43817C44843850E362" ma:contentTypeVersion="11" ma:contentTypeDescription="Создание документа." ma:contentTypeScope="" ma:versionID="951802ef2a3429dd10f8f1e515c65031">
  <xsd:schema xmlns:xsd="http://www.w3.org/2001/XMLSchema" xmlns:xs="http://www.w3.org/2001/XMLSchema" xmlns:p="http://schemas.microsoft.com/office/2006/metadata/properties" xmlns:ns1="http://schemas.microsoft.com/sharepoint/v3" xmlns:ns2="abde1d32-90bf-4af9-8248-9d7be1dd22d4" targetNamespace="http://schemas.microsoft.com/office/2006/metadata/properties" ma:root="true" ma:fieldsID="86b03a67713d9ce0ce085e4164c85ea6" ns1:_="" ns2:_="">
    <xsd:import namespace="http://schemas.microsoft.com/sharepoint/v3"/>
    <xsd:import namespace="abde1d32-90bf-4af9-8248-9d7be1dd22d4"/>
    <xsd:element name="properties">
      <xsd:complexType>
        <xsd:sequence>
          <xsd:element name="documentManagement">
            <xsd:complexType>
              <xsd:all>
                <xsd:element ref="ns2:_x041d__x043e__x043c__x0435__x0440__x0020__x0448__x0430__x0431__x043b__x043e__x043d__x0430_" minOccurs="0"/>
                <xsd:element ref="ns2:_x041d__x043e__x043c__x0435__x0440__x0020__x0440__x0435__x0433__x043b__x002e__x0020__x0434__x043e__x043a__x0443__x043c__x0435__x043d__x0442__x0430_" minOccurs="0"/>
                <xsd:element ref="ns2:_x0412__x0432__x0435__x0434__x0435__x043d__x043e__x0020__x0432__x0020__x0434__x0435__x0439__x0441__x0442__x0432__x0438__x0435_" minOccurs="0"/>
                <xsd:element ref="ns2:_x041f__x0440__x043e__x0446__x0435__x0441__x0441_" minOccurs="0"/>
                <xsd:element ref="ns2:_x0412__x043b__x0430__x0434__x0435__x043b__x0435__x0446_" minOccurs="0"/>
                <xsd:element ref="ns2:_x0423__x0442__x0432__x0435__x0440__x0436__x0434__x0435__x043d_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Исключение из политики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e1d32-90bf-4af9-8248-9d7be1dd22d4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48__x0430__x0431__x043b__x043e__x043d__x0430_" ma:index="8" nillable="true" ma:displayName="Номер шаблона" ma:internalName="_x041d__x043e__x043c__x0435__x0440__x0020__x0448__x0430__x0431__x043b__x043e__x043d__x0430_">
      <xsd:simpleType>
        <xsd:restriction base="dms:Text">
          <xsd:maxLength value="255"/>
        </xsd:restriction>
      </xsd:simpleType>
    </xsd:element>
    <xsd:element name="_x041d__x043e__x043c__x0435__x0440__x0020__x0440__x0435__x0433__x043b__x002e__x0020__x0434__x043e__x043a__x0443__x043c__x0435__x043d__x0442__x0430_" ma:index="9" nillable="true" ma:displayName="Номер регл. документа" ma:internalName="_x041d__x043e__x043c__x0435__x0440__x0020__x0440__x0435__x0433__x043b__x002e__x0020__x0434__x043e__x043a__x0443__x043c__x0435__x043d__x0442__x0430_">
      <xsd:simpleType>
        <xsd:restriction base="dms:Text">
          <xsd:maxLength value="255"/>
        </xsd:restriction>
      </xsd:simpleType>
    </xsd:element>
    <xsd:element name="_x0412__x0432__x0435__x0434__x0435__x043d__x043e__x0020__x0432__x0020__x0434__x0435__x0439__x0441__x0442__x0432__x0438__x0435_" ma:index="10" nillable="true" ma:displayName="Введено в действие" ma:internalName="_x0412__x0432__x0435__x0434__x0435__x043d__x043e__x0020__x0432__x0020__x0434__x0435__x0439__x0441__x0442__x0432__x0438__x0435_">
      <xsd:simpleType>
        <xsd:restriction base="dms:Text">
          <xsd:maxLength value="255"/>
        </xsd:restriction>
      </xsd:simpleType>
    </xsd:element>
    <xsd:element name="_x041f__x0440__x043e__x0446__x0435__x0441__x0441_" ma:index="11" nillable="true" ma:displayName="Процесс" ma:list="{57be3a53-c11f-4df8-a609-ee03c93e24a9}" ma:internalName="_x041f__x0440__x043e__x0446__x0435__x0441__x0441_" ma:showField="Title">
      <xsd:simpleType>
        <xsd:restriction base="dms:Lookup"/>
      </xsd:simpleType>
    </xsd:element>
    <xsd:element name="_x0412__x043b__x0430__x0434__x0435__x043b__x0435__x0446_" ma:index="12" nillable="true" ma:displayName="Владелец" ma:list="{7f43e2bf-3e48-4374-96d7-166f4fc3113c}" ma:internalName="_x0412__x043b__x0430__x0434__x0435__x043b__x0435__x0446_" ma:showField="Title">
      <xsd:simpleType>
        <xsd:restriction base="dms:Lookup"/>
      </xsd:simpleType>
    </xsd:element>
    <xsd:element name="_x0423__x0442__x0432__x0435__x0440__x0436__x0434__x0435__x043d_" ma:index="13" nillable="true" ma:displayName="Утвержден" ma:format="DateOnly" ma:internalName="_x0423__x0442__x0432__x0435__x0440__x0436__x0434__x0435__x043d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 шаблон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d__x043e__x043c__x0435__x0440__x0020__x0448__x0430__x0431__x043b__x043e__x043d__x0430_ xmlns="abde1d32-90bf-4af9-8248-9d7be1dd22d4">б/н</_x041d__x043e__x043c__x0435__x0440__x0020__x0448__x0430__x0431__x043b__x043e__x043d__x0430_>
    <_x041d__x043e__x043c__x0435__x0440__x0020__x0440__x0435__x0433__x043b__x002e__x0020__x0434__x043e__x043a__x0443__x043c__x0435__x043d__x0442__x0430_ xmlns="abde1d32-90bf-4af9-8248-9d7be1dd22d4" xsi:nil="true"/>
    <_x0412__x043b__x0430__x0434__x0435__x043b__x0435__x0446_ xmlns="abde1d32-90bf-4af9-8248-9d7be1dd22d4">49</_x0412__x043b__x0430__x0434__x0435__x043b__x0435__x0446_>
    <_x0423__x0442__x0432__x0435__x0440__x0436__x0434__x0435__x043d_ xmlns="abde1d32-90bf-4af9-8248-9d7be1dd22d4">2015-02-24T18:00:00+00:00</_x0423__x0442__x0432__x0435__x0440__x0436__x0434__x0435__x043d_>
    <_x0412__x0432__x0435__x0434__x0435__x043d__x043e__x0020__x0432__x0020__x0434__x0435__x0439__x0441__x0442__x0432__x0438__x0435_ xmlns="abde1d32-90bf-4af9-8248-9d7be1dd22d4" xsi:nil="true"/>
    <_x041f__x0440__x043e__x0446__x0435__x0441__x0441_ xmlns="abde1d32-90bf-4af9-8248-9d7be1dd22d4">9</_x041f__x0440__x043e__x0446__x0435__x0441__x0441_>
  </documentManagement>
</p:properties>
</file>

<file path=customXml/itemProps1.xml><?xml version="1.0" encoding="utf-8"?>
<ds:datastoreItem xmlns:ds="http://schemas.openxmlformats.org/officeDocument/2006/customXml" ds:itemID="{3961B11D-56C9-4418-9D18-FEAB49C73CA9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6FAABB9F-0375-4EF0-B23B-0A8D98AB1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de1d32-90bf-4af9-8248-9d7be1dd2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AB98C-C832-4A24-8247-93F4979405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7FA8BE-F7C8-483B-8AC1-7EB70EBF1D21}">
  <ds:schemaRefs>
    <ds:schemaRef ds:uri="abde1d32-90bf-4af9-8248-9d7be1dd22d4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1873</TotalTime>
  <Words>292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Исследование эффективности протекторной защиты стальных конструкций</vt:lpstr>
      <vt:lpstr>АКТУАЛЬНОСТЬ РАБОТЫ</vt:lpstr>
      <vt:lpstr>СОДЕРЖАНИЕ</vt:lpstr>
      <vt:lpstr>ЦЕЛИ И ЗАДАЧИ ПРОЕКТА</vt:lpstr>
      <vt:lpstr>Технологическая карта исследования</vt:lpstr>
      <vt:lpstr>Инженерно-технические решения</vt:lpstr>
      <vt:lpstr>Инженерно-технические решения</vt:lpstr>
      <vt:lpstr>Результаты</vt:lpstr>
      <vt:lpstr>Результаты</vt:lpstr>
      <vt:lpstr>Проверка разности потенциалов протекторов</vt:lpstr>
      <vt:lpstr>Слайд 11</vt:lpstr>
    </vt:vector>
  </TitlesOfParts>
  <Company>PowerLexis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Корпоративный шаблон презентации</dc:title>
  <dc:creator>Marina</dc:creator>
  <cp:lastModifiedBy>User</cp:lastModifiedBy>
  <cp:revision>160</cp:revision>
  <cp:lastPrinted>2015-02-20T02:59:01Z</cp:lastPrinted>
  <dcterms:created xsi:type="dcterms:W3CDTF">2013-07-30T10:25:23Z</dcterms:created>
  <dcterms:modified xsi:type="dcterms:W3CDTF">2022-04-14T21:30:34Z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0x01010017B6C28D27003C43817C44843850E362</vt:lpwstr>
  </property>
</Properties>
</file>