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5" r:id="rId5"/>
    <p:sldId id="275" r:id="rId6"/>
    <p:sldId id="268" r:id="rId7"/>
    <p:sldId id="269" r:id="rId8"/>
    <p:sldId id="276" r:id="rId9"/>
    <p:sldId id="277" r:id="rId10"/>
    <p:sldId id="270" r:id="rId11"/>
    <p:sldId id="271" r:id="rId12"/>
    <p:sldId id="272" r:id="rId13"/>
    <p:sldId id="278" r:id="rId14"/>
    <p:sldId id="273" r:id="rId15"/>
    <p:sldId id="27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Таксономический состав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Тип Членистоногие </c:v>
                </c:pt>
                <c:pt idx="1">
                  <c:v>Тип Моллюски</c:v>
                </c:pt>
                <c:pt idx="2">
                  <c:v>Тип Кольчатые черви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A-42B7-B616-43C5F6A4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0DCF-2E0A-419E-9818-7E5E3886E572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281B-F16E-4DDD-A218-B2BEB9CCE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9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toa-heftiba-0lEn122_OGA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49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презен-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9442" y="4106"/>
            <a:ext cx="9627986" cy="791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777768"/>
            <a:ext cx="770485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Сравнительный анализ биоразнообразия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мезофауны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лесной подстилки в окрестностях                       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р.п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Кормиловка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3707904" y="3861048"/>
            <a:ext cx="5040560" cy="230425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07904" y="3861048"/>
            <a:ext cx="47885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Автор</a:t>
            </a:r>
            <a:r>
              <a:rPr lang="ru-RU" sz="2400" dirty="0" smtClean="0"/>
              <a:t>: Соломахина Дарья Витальевна </a:t>
            </a:r>
          </a:p>
          <a:p>
            <a:r>
              <a:rPr lang="ru-RU" sz="2400"/>
              <a:t>у</a:t>
            </a:r>
            <a:r>
              <a:rPr lang="ru-RU" sz="2400" smtClean="0"/>
              <a:t>ченица 10-Б </a:t>
            </a:r>
            <a:r>
              <a:rPr lang="ru-RU" sz="2400" dirty="0" smtClean="0"/>
              <a:t>класса  </a:t>
            </a:r>
          </a:p>
          <a:p>
            <a:r>
              <a:rPr lang="ru-RU" sz="2400" dirty="0" smtClean="0"/>
              <a:t>МБОУ «Кормиловская СОШ № 1» </a:t>
            </a:r>
          </a:p>
          <a:p>
            <a:r>
              <a:rPr lang="ru-RU" sz="2000" b="1" i="1" dirty="0" smtClean="0"/>
              <a:t>Руководитель</a:t>
            </a:r>
            <a:r>
              <a:rPr lang="ru-RU" sz="2400" dirty="0" smtClean="0"/>
              <a:t>:  Маркова Ольга Владимировна </a:t>
            </a:r>
          </a:p>
          <a:p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3384" y="629033"/>
            <a:ext cx="7704856" cy="237626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Результаты исследований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3015" y="486916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Анализ показал, что самое большое количество полезной фракции (3-5мм) имеют пробы из березового леса. Меньшим этот показатель – сосновая посадка. Самый низкое содержание полезной фракции в пришкольном участках. Это указывает на утрату данной почвой первоначальной структуры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123" name="Picture 3" descr="C:\Users\user\Desktop\мой телефон\Camera\IMG_20200928_124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77" y="83671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35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                                </a:t>
            </a:r>
            <a:r>
              <a:rPr lang="ru-RU" b="1" dirty="0" smtClean="0"/>
              <a:t>Результаты исследования </a:t>
            </a:r>
            <a:endParaRPr lang="ru-RU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685" y="458112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ходе работы выяснено, что </a:t>
            </a:r>
            <a:r>
              <a:rPr lang="ru-RU" sz="2000" dirty="0" err="1">
                <a:solidFill>
                  <a:prstClr val="black"/>
                </a:solidFill>
              </a:rPr>
              <a:t>мезофауна</a:t>
            </a:r>
            <a:r>
              <a:rPr lang="ru-RU" sz="2000" dirty="0">
                <a:solidFill>
                  <a:prstClr val="black"/>
                </a:solidFill>
              </a:rPr>
              <a:t> естественных, искусственных и нарушенных биотопов окрестностей </a:t>
            </a:r>
            <a:r>
              <a:rPr lang="ru-RU" sz="2000" dirty="0" err="1">
                <a:solidFill>
                  <a:prstClr val="black"/>
                </a:solidFill>
              </a:rPr>
              <a:t>р.п</a:t>
            </a:r>
            <a:r>
              <a:rPr lang="ru-RU" sz="2000" dirty="0">
                <a:solidFill>
                  <a:prstClr val="black"/>
                </a:solidFill>
              </a:rPr>
              <a:t>. Кормиловка представлена тремя типами беспозвоночных: кольчатые черви, моллюски и членистоногие</a:t>
            </a:r>
            <a:r>
              <a:rPr lang="en-US" sz="2000" dirty="0">
                <a:solidFill>
                  <a:prstClr val="black"/>
                </a:solidFill>
              </a:rPr>
              <a:t>. 98 % </a:t>
            </a:r>
            <a:r>
              <a:rPr lang="ru-RU" dirty="0">
                <a:solidFill>
                  <a:prstClr val="black"/>
                </a:solidFill>
              </a:rPr>
              <a:t>беспозвоночных принадлежит к типу Членистоногие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51653781"/>
              </p:ext>
            </p:extLst>
          </p:nvPr>
        </p:nvGraphicFramePr>
        <p:xfrm>
          <a:off x="2195736" y="812669"/>
          <a:ext cx="4824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</a:t>
            </a:r>
            <a:r>
              <a:rPr lang="ru-RU" dirty="0" smtClean="0"/>
              <a:t>Таксономический состав:</a:t>
            </a:r>
          </a:p>
          <a:p>
            <a:r>
              <a:rPr lang="en-US" dirty="0" smtClean="0"/>
              <a:t> </a:t>
            </a:r>
            <a:r>
              <a:rPr lang="ru-RU" dirty="0" smtClean="0"/>
              <a:t>ТИП КОЛЬЧАТЫЕ ЧЕРВИ (</a:t>
            </a:r>
            <a:r>
              <a:rPr lang="en-US" dirty="0" smtClean="0"/>
              <a:t>ANELIDA)</a:t>
            </a:r>
          </a:p>
          <a:p>
            <a:r>
              <a:rPr lang="ru-RU" dirty="0" smtClean="0"/>
              <a:t>Класс </a:t>
            </a:r>
            <a:r>
              <a:rPr lang="ru-RU" dirty="0" err="1" smtClean="0"/>
              <a:t>Поясковые</a:t>
            </a:r>
            <a:r>
              <a:rPr lang="ru-RU" dirty="0" smtClean="0"/>
              <a:t> (</a:t>
            </a:r>
            <a:r>
              <a:rPr lang="en-US" dirty="0" err="1" smtClean="0"/>
              <a:t>Clitellata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Подкласс Малощетинковые кольчецы (</a:t>
            </a:r>
            <a:r>
              <a:rPr lang="en-US" dirty="0" err="1" smtClean="0"/>
              <a:t>Oligochaeta</a:t>
            </a:r>
            <a:r>
              <a:rPr lang="en-US" dirty="0" smtClean="0"/>
              <a:t>)</a:t>
            </a:r>
          </a:p>
          <a:p>
            <a:r>
              <a:rPr lang="ru-RU" dirty="0" smtClean="0"/>
              <a:t>Семейство Настоящие дождевые черви (</a:t>
            </a:r>
            <a:r>
              <a:rPr lang="en-US" dirty="0" err="1" smtClean="0"/>
              <a:t>Lumbricidae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ТИП МОЛЛЮСКИ (</a:t>
            </a:r>
            <a:r>
              <a:rPr lang="en-US" dirty="0" smtClean="0"/>
              <a:t>MOLLUSCA)</a:t>
            </a:r>
          </a:p>
          <a:p>
            <a:r>
              <a:rPr lang="ru-RU" dirty="0" smtClean="0"/>
              <a:t>Класс Брюхоногие моллюски (</a:t>
            </a:r>
            <a:r>
              <a:rPr lang="en-US" dirty="0" err="1" smtClean="0"/>
              <a:t>Gastropoda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Отряд Наземные брюхоногие моллюски (</a:t>
            </a:r>
            <a:r>
              <a:rPr lang="en-US" dirty="0" err="1" smtClean="0"/>
              <a:t>Pulmanata</a:t>
            </a:r>
            <a:r>
              <a:rPr lang="en-US" dirty="0" smtClean="0"/>
              <a:t>)</a:t>
            </a:r>
          </a:p>
          <a:p>
            <a:r>
              <a:rPr lang="ru-RU" dirty="0" smtClean="0"/>
              <a:t>Семейство Слизни (</a:t>
            </a:r>
            <a:r>
              <a:rPr lang="en-US" dirty="0" err="1" smtClean="0"/>
              <a:t>Deraceridae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ТИП ЧЛЕНИСТОНОГИЕ (</a:t>
            </a:r>
            <a:r>
              <a:rPr lang="en-US" dirty="0" smtClean="0"/>
              <a:t>ARTHROPODA)</a:t>
            </a:r>
          </a:p>
          <a:p>
            <a:r>
              <a:rPr lang="ru-RU" dirty="0" smtClean="0"/>
              <a:t>Класс Многоножки (</a:t>
            </a:r>
            <a:r>
              <a:rPr lang="en-US" dirty="0" err="1" smtClean="0"/>
              <a:t>Myriapoda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Отряд Костянки (</a:t>
            </a:r>
            <a:r>
              <a:rPr lang="en-US" dirty="0" err="1" smtClean="0"/>
              <a:t>Lithobiidae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Класс Насекомые (</a:t>
            </a:r>
            <a:r>
              <a:rPr lang="en-US" dirty="0" err="1" smtClean="0"/>
              <a:t>Insecta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Отряд Жесткокрылые (</a:t>
            </a:r>
            <a:r>
              <a:rPr lang="en-US" dirty="0" err="1" smtClean="0"/>
              <a:t>Coleoptera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437112"/>
            <a:ext cx="363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Семейство Жужелицы (</a:t>
            </a:r>
            <a:r>
              <a:rPr lang="en-US" dirty="0" err="1" smtClean="0"/>
              <a:t>Carabidae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149080"/>
            <a:ext cx="4285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Семейство Божьи коровки (</a:t>
            </a:r>
            <a:r>
              <a:rPr lang="en-US" dirty="0" err="1" smtClean="0"/>
              <a:t>Coccinellidae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Отряд </a:t>
            </a:r>
            <a:r>
              <a:rPr lang="ru-RU" dirty="0" err="1" smtClean="0"/>
              <a:t>Полужесткокрылые</a:t>
            </a:r>
            <a:r>
              <a:rPr lang="ru-RU" dirty="0" smtClean="0"/>
              <a:t>, или Клопы (</a:t>
            </a:r>
            <a:r>
              <a:rPr lang="ru-RU" dirty="0" err="1" smtClean="0"/>
              <a:t>Hemiptera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Семейство Земляные щитники (</a:t>
            </a:r>
            <a:r>
              <a:rPr lang="ru-RU" dirty="0" err="1" smtClean="0"/>
              <a:t>Cydnidae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Класс Паукообразные (</a:t>
            </a:r>
            <a:r>
              <a:rPr lang="en-US" dirty="0" err="1" smtClean="0"/>
              <a:t>Arachnida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Отряд Пауки (</a:t>
            </a:r>
            <a:r>
              <a:rPr lang="en-US" dirty="0" err="1" smtClean="0"/>
              <a:t>Aranei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Theridion</a:t>
            </a:r>
            <a:r>
              <a:rPr lang="en-US" dirty="0" smtClean="0"/>
              <a:t> sp.</a:t>
            </a:r>
          </a:p>
          <a:p>
            <a:r>
              <a:rPr lang="ru-RU" dirty="0" smtClean="0"/>
              <a:t>Семейство Пауки-скакуны (</a:t>
            </a:r>
            <a:r>
              <a:rPr lang="en-US" dirty="0" err="1" smtClean="0"/>
              <a:t>Salticidae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35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088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                                </a:t>
            </a:r>
            <a:r>
              <a:rPr lang="ru-RU" b="1" dirty="0" smtClean="0"/>
              <a:t>Результаты исследования </a:t>
            </a:r>
            <a:endParaRPr lang="ru-RU" dirty="0" smtClean="0"/>
          </a:p>
          <a:p>
            <a:r>
              <a:rPr lang="en-US" dirty="0" smtClean="0"/>
              <a:t>  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1316" y="4149080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всех изученных местообитаниях отмечается средний уровень видового богатства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Большей стабильностью по этому показателю отмечались березовый лес</a:t>
            </a:r>
            <a:r>
              <a:rPr lang="en-US" dirty="0" smtClean="0"/>
              <a:t>,</a:t>
            </a:r>
            <a:r>
              <a:rPr lang="ru-RU" dirty="0" smtClean="0"/>
              <a:t>наименьшей- пришкольный участок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15965"/>
              </p:ext>
            </p:extLst>
          </p:nvPr>
        </p:nvGraphicFramePr>
        <p:xfrm>
          <a:off x="971600" y="1052735"/>
          <a:ext cx="7632848" cy="3249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5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Площадка для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типа Членистоногие (количество классов)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Классы типа Моллюски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(количество классов)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Классы типа Кольчатые черви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(количество классов)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2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Березовый лес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Сосновый лес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Пришкольный участок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260648"/>
            <a:ext cx="109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 Лесная подстилка является чрезвычайно важным компонентом</a:t>
            </a:r>
            <a:r>
              <a:rPr lang="en-US" dirty="0" smtClean="0"/>
              <a:t> </a:t>
            </a:r>
            <a:r>
              <a:rPr lang="ru-RU" dirty="0" smtClean="0"/>
              <a:t>экосистемы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820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ru-RU" dirty="0" smtClean="0"/>
              <a:t>В ходе работы выяснено, что </a:t>
            </a:r>
            <a:r>
              <a:rPr lang="ru-RU" dirty="0" err="1" smtClean="0"/>
              <a:t>мезофауна</a:t>
            </a:r>
            <a:r>
              <a:rPr lang="ru-RU" dirty="0" smtClean="0"/>
              <a:t> естественных, искусственных и нарушенных биотопов окрестностей р.п. Кормиловка представлена тремя типами беспозвоночных: кольчатые черви, моллюски и членистоногие</a:t>
            </a:r>
            <a:r>
              <a:rPr lang="en-US" dirty="0" smtClean="0"/>
              <a:t>. 98 % </a:t>
            </a:r>
            <a:r>
              <a:rPr lang="ru-RU" sz="1600" dirty="0" smtClean="0"/>
              <a:t>беспозвоночных принадлежит к типу Членистоногие</a:t>
            </a:r>
            <a:r>
              <a:rPr lang="en-US" sz="1600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smtClean="0"/>
              <a:t> Во всех местообитаниях отмечается средний уровень видового богатства</a:t>
            </a:r>
            <a:r>
              <a:rPr lang="en-US" dirty="0" smtClean="0"/>
              <a:t>.</a:t>
            </a:r>
            <a:r>
              <a:rPr lang="ru-RU" dirty="0" smtClean="0"/>
              <a:t> Большей стабильностью по этому показателю отмечались березовый лес</a:t>
            </a:r>
            <a:r>
              <a:rPr lang="en-US" dirty="0" smtClean="0"/>
              <a:t>,</a:t>
            </a:r>
            <a:r>
              <a:rPr lang="ru-RU" dirty="0" smtClean="0"/>
              <a:t>наименьшей- пришкольный участок </a:t>
            </a:r>
          </a:p>
          <a:p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 При  усилении антропогенного воздействия на биотоп уменьшается биологическое разнообразие </a:t>
            </a:r>
            <a:r>
              <a:rPr lang="ru-RU" dirty="0" err="1" smtClean="0"/>
              <a:t>мезофауны</a:t>
            </a:r>
            <a:r>
              <a:rPr lang="en-US" dirty="0" smtClean="0"/>
              <a:t>.</a:t>
            </a:r>
            <a:r>
              <a:rPr lang="ru-RU" dirty="0" smtClean="0"/>
              <a:t> Нарушение структуры почвы и разрушение естественных растительных сообществ ведет к обеднению населения лесной подстилки в количественном и качественном аспекте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36510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подстилки</a:t>
            </a:r>
            <a:r>
              <a:rPr lang="en-US" dirty="0" smtClean="0"/>
              <a:t>, </a:t>
            </a:r>
            <a:r>
              <a:rPr lang="ru-RU" dirty="0" smtClean="0"/>
              <a:t>главным образом</a:t>
            </a:r>
            <a:r>
              <a:rPr lang="en-US" dirty="0" smtClean="0"/>
              <a:t>,</a:t>
            </a:r>
            <a:r>
              <a:rPr lang="ru-RU" dirty="0" smtClean="0"/>
              <a:t> зависит от флористического состава живого напочвенного покрова</a:t>
            </a:r>
            <a:r>
              <a:rPr lang="en-US" dirty="0" smtClean="0"/>
              <a:t>.</a:t>
            </a:r>
            <a:r>
              <a:rPr lang="ru-RU" dirty="0" smtClean="0"/>
              <a:t> В дальнейшем</a:t>
            </a:r>
            <a:r>
              <a:rPr lang="en-US" dirty="0" smtClean="0"/>
              <a:t>,</a:t>
            </a:r>
            <a:r>
              <a:rPr lang="ru-RU" dirty="0" smtClean="0"/>
              <a:t> при изучении </a:t>
            </a:r>
            <a:r>
              <a:rPr lang="ru-RU" dirty="0" err="1" smtClean="0"/>
              <a:t>мезофауны</a:t>
            </a:r>
            <a:r>
              <a:rPr lang="ru-RU" dirty="0" smtClean="0"/>
              <a:t> лесных подстилок</a:t>
            </a:r>
            <a:r>
              <a:rPr lang="en-US" dirty="0" smtClean="0"/>
              <a:t>,</a:t>
            </a:r>
            <a:r>
              <a:rPr lang="ru-RU" dirty="0" smtClean="0"/>
              <a:t> планируем изучить такие показатели как запас</a:t>
            </a:r>
            <a:r>
              <a:rPr lang="en-US" dirty="0" smtClean="0"/>
              <a:t>,</a:t>
            </a:r>
            <a:r>
              <a:rPr lang="ru-RU" dirty="0" smtClean="0"/>
              <a:t> мощность и плотность сложения</a:t>
            </a:r>
            <a:r>
              <a:rPr lang="en-US" dirty="0" smtClean="0"/>
              <a:t>,</a:t>
            </a:r>
            <a:r>
              <a:rPr lang="ru-RU" dirty="0" smtClean="0"/>
              <a:t> флору напочвенного покрова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468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8244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</a:t>
            </a:r>
            <a:r>
              <a:rPr lang="ru-RU" b="1" dirty="0" smtClean="0"/>
              <a:t>БИБЛИОГРАФИЧЕСКИЙ СПИСОК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1</a:t>
            </a:r>
            <a:r>
              <a:rPr lang="en-US" b="1" dirty="0" smtClean="0"/>
              <a:t>.</a:t>
            </a:r>
            <a:r>
              <a:rPr lang="ru-RU" dirty="0" smtClean="0"/>
              <a:t>Акимушкин И.А. Мир животных: беспозвоночные. – М.: Молодая гвардия, 1992. – 365 с.</a:t>
            </a:r>
          </a:p>
          <a:p>
            <a:r>
              <a:rPr lang="en-US" b="1" dirty="0" smtClean="0"/>
              <a:t>2.</a:t>
            </a:r>
            <a:r>
              <a:rPr lang="ru-RU" dirty="0" smtClean="0"/>
              <a:t>Гиляров М.С. (ред.). Определитель обитающих в почве личинок насекомых. – М.: Наука, 1964. – 920 с.</a:t>
            </a:r>
          </a:p>
          <a:p>
            <a:r>
              <a:rPr lang="en-US" b="1" dirty="0" smtClean="0"/>
              <a:t>3.</a:t>
            </a:r>
            <a:r>
              <a:rPr lang="ru-RU" dirty="0" smtClean="0"/>
              <a:t>Гиляров М.С. Учет крупных почвенных беспозвоночных (</a:t>
            </a:r>
            <a:r>
              <a:rPr lang="ru-RU" dirty="0" err="1" smtClean="0"/>
              <a:t>мезофауны</a:t>
            </a:r>
            <a:r>
              <a:rPr lang="ru-RU" dirty="0" smtClean="0"/>
              <a:t>) // Методы почвенных зоологических исследований. – М.: Наука, 1975. – С. 12-29.</a:t>
            </a:r>
            <a:endParaRPr lang="en-US" dirty="0" smtClean="0"/>
          </a:p>
          <a:p>
            <a:r>
              <a:rPr lang="en-US" b="1" dirty="0" smtClean="0"/>
              <a:t>4.</a:t>
            </a:r>
            <a:r>
              <a:rPr lang="ru-RU" dirty="0" smtClean="0"/>
              <a:t> </a:t>
            </a:r>
            <a:r>
              <a:rPr lang="ru-RU" dirty="0" err="1" smtClean="0"/>
              <a:t>Догель</a:t>
            </a:r>
            <a:r>
              <a:rPr lang="ru-RU" dirty="0" smtClean="0"/>
              <a:t> В.А. Зоология беспозвоночных. – М.: Высшая школа, 1981. – 606 с.</a:t>
            </a:r>
          </a:p>
          <a:p>
            <a:r>
              <a:rPr lang="en-US" b="1" dirty="0" smtClean="0"/>
              <a:t>5. </a:t>
            </a:r>
            <a:r>
              <a:rPr lang="ru-RU" dirty="0" smtClean="0"/>
              <a:t>Козлов М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., </a:t>
            </a:r>
            <a:r>
              <a:rPr lang="ru-RU" dirty="0" err="1" smtClean="0"/>
              <a:t>Олигер</a:t>
            </a:r>
            <a:r>
              <a:rPr lang="ru-RU" dirty="0" smtClean="0"/>
              <a:t> И</a:t>
            </a:r>
            <a:r>
              <a:rPr lang="en-US" dirty="0" smtClean="0"/>
              <a:t>.</a:t>
            </a:r>
            <a:r>
              <a:rPr lang="ru-RU" dirty="0" smtClean="0"/>
              <a:t> М</a:t>
            </a:r>
            <a:r>
              <a:rPr lang="en-US" dirty="0" smtClean="0"/>
              <a:t>. </a:t>
            </a:r>
            <a:r>
              <a:rPr lang="ru-RU" dirty="0" smtClean="0"/>
              <a:t> Школьный атлас-определитель беспозвоночных</a:t>
            </a:r>
            <a:r>
              <a:rPr lang="en-US" dirty="0" smtClean="0"/>
              <a:t>.</a:t>
            </a:r>
            <a:r>
              <a:rPr lang="ru-RU" dirty="0" smtClean="0"/>
              <a:t> Москва </a:t>
            </a:r>
            <a:r>
              <a:rPr lang="en-US" dirty="0" smtClean="0"/>
              <a:t>,</a:t>
            </a:r>
            <a:r>
              <a:rPr lang="ru-RU" dirty="0" smtClean="0"/>
              <a:t>Просвещение</a:t>
            </a:r>
            <a:r>
              <a:rPr lang="en-US" dirty="0" smtClean="0"/>
              <a:t>,</a:t>
            </a:r>
            <a:r>
              <a:rPr lang="ru-RU" dirty="0" smtClean="0"/>
              <a:t> 1991</a:t>
            </a:r>
            <a:r>
              <a:rPr lang="en-US" dirty="0" smtClean="0"/>
              <a:t>.</a:t>
            </a:r>
            <a:r>
              <a:rPr lang="ru-RU" dirty="0" smtClean="0"/>
              <a:t>-104с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3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4208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ndalus" pitchFamily="18" charset="-78"/>
              </a:rPr>
              <a:t>СПАСИБО ЗА ВНИМАНИЕ!</a:t>
            </a:r>
            <a:endParaRPr lang="ru-RU" sz="3600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791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3481227"/>
            <a:ext cx="81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algun Gothic" pitchFamily="34" charset="-127"/>
                <a:ea typeface="Malgun Gothic" pitchFamily="34" charset="-127"/>
                <a:cs typeface="Lao UI" pitchFamily="34" charset="0"/>
              </a:rPr>
              <a:t> </a:t>
            </a:r>
          </a:p>
          <a:p>
            <a:r>
              <a:rPr lang="ru-RU" dirty="0" smtClean="0">
                <a:ea typeface="Malgun Gothic" pitchFamily="34" charset="-127"/>
                <a:cs typeface="Lao UI" pitchFamily="34" charset="0"/>
              </a:rPr>
              <a:t>Напочвенное образование, лесная подстилка - это не только продукт</a:t>
            </a:r>
          </a:p>
          <a:p>
            <a:r>
              <a:rPr lang="ru-RU" dirty="0" smtClean="0">
                <a:ea typeface="Malgun Gothic" pitchFamily="34" charset="-127"/>
                <a:cs typeface="Lao UI" pitchFamily="34" charset="0"/>
              </a:rPr>
              <a:t>леса и его компонентов, но и фактор, влияющий на них и на лес в целом. </a:t>
            </a:r>
          </a:p>
          <a:p>
            <a:r>
              <a:rPr lang="ru-RU" dirty="0" smtClean="0">
                <a:ea typeface="Malgun Gothic" pitchFamily="34" charset="-127"/>
                <a:cs typeface="Lao UI" pitchFamily="34" charset="0"/>
              </a:rPr>
              <a:t>От</a:t>
            </a:r>
            <a:r>
              <a:rPr lang="ru-RU" dirty="0">
                <a:ea typeface="Malgun Gothic" pitchFamily="34" charset="-127"/>
                <a:cs typeface="Lao UI" pitchFamily="34" charset="0"/>
              </a:rPr>
              <a:t> </a:t>
            </a:r>
            <a:r>
              <a:rPr lang="ru-RU" dirty="0" smtClean="0">
                <a:ea typeface="Malgun Gothic" pitchFamily="34" charset="-127"/>
                <a:cs typeface="Lao UI" pitchFamily="34" charset="0"/>
              </a:rPr>
              <a:t>мощности лесной подстилки, ее состава, влажности, особенностей</a:t>
            </a:r>
          </a:p>
          <a:p>
            <a:r>
              <a:rPr lang="ru-RU" dirty="0" smtClean="0">
                <a:ea typeface="Malgun Gothic" pitchFamily="34" charset="-127"/>
                <a:cs typeface="Lao UI" pitchFamily="34" charset="0"/>
              </a:rPr>
              <a:t>разложения и гумификации зависит возобновление леса. </a:t>
            </a:r>
          </a:p>
          <a:p>
            <a:endParaRPr lang="ru-RU" sz="1400" dirty="0" smtClean="0">
              <a:latin typeface="FangSong" pitchFamily="49" charset="-122"/>
              <a:ea typeface="FangSong" pitchFamily="49" charset="-122"/>
              <a:cs typeface="Lao UI" pitchFamily="34" charset="0"/>
            </a:endParaRPr>
          </a:p>
          <a:p>
            <a:r>
              <a:rPr lang="ru-RU" sz="1400" dirty="0" smtClean="0">
                <a:latin typeface="Gungsuh" pitchFamily="18" charset="-127"/>
                <a:ea typeface="Gungsuh" pitchFamily="18" charset="-127"/>
              </a:rPr>
              <a:t>                             </a:t>
            </a:r>
          </a:p>
          <a:p>
            <a:r>
              <a:rPr lang="ru-RU" sz="1400" dirty="0" smtClean="0">
                <a:latin typeface="Gungsuh" pitchFamily="18" charset="-127"/>
                <a:ea typeface="Gungsuh" pitchFamily="18" charset="-127"/>
              </a:rPr>
              <a:t>       </a:t>
            </a:r>
          </a:p>
          <a:p>
            <a:endParaRPr lang="ru-RU" sz="14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1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05273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Лесная подстилка</a:t>
            </a:r>
            <a:r>
              <a:rPr lang="ru-RU" b="1" dirty="0" smtClean="0"/>
              <a:t> </a:t>
            </a:r>
            <a:r>
              <a:rPr lang="ru-RU" dirty="0" smtClean="0"/>
              <a:t>— почвенный горизонт, «слой органических остатков на поверхности почвы в лесу», напочвенный покров из разлагающегося </a:t>
            </a:r>
            <a:r>
              <a:rPr lang="ru-RU" dirty="0" err="1" smtClean="0"/>
              <a:t>опада</a:t>
            </a:r>
            <a:r>
              <a:rPr lang="ru-RU" dirty="0" smtClean="0"/>
              <a:t>. Она состоит из опавших листьев, веток, коры и других остатков растений и животных . Толщина лесной подстилки составляет в среднем от 5 до 20 см. Изменение химического состава и  физических свойств почв приводит к изменению численности и видового состава животных. В связи с этим многие исследователи считают </a:t>
            </a:r>
            <a:r>
              <a:rPr lang="ru-RU" dirty="0" err="1" smtClean="0"/>
              <a:t>мезофауну</a:t>
            </a:r>
            <a:r>
              <a:rPr lang="ru-RU" dirty="0" smtClean="0"/>
              <a:t> одним из лучших биоиндикаторов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6693" y="184666"/>
            <a:ext cx="1894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Актуальность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747464"/>
            <a:ext cx="9505056" cy="7605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212" y="260648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работы: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эколого-фаунистический анализ биоразнообразия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мезофауны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лесной подстилки в окрестностях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р.п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Кормиловка.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Для достижения данной цели были определены следующие</a:t>
            </a:r>
            <a:r>
              <a:rPr lang="ru-RU" b="1" dirty="0" smtClean="0"/>
              <a:t> задачи</a:t>
            </a:r>
            <a:r>
              <a:rPr lang="ru-RU" dirty="0" smtClean="0"/>
              <a:t>:</a:t>
            </a:r>
          </a:p>
          <a:p>
            <a:r>
              <a:rPr lang="en-US" dirty="0" smtClean="0"/>
              <a:t>1.</a:t>
            </a:r>
            <a:r>
              <a:rPr lang="ru-RU" dirty="0" smtClean="0"/>
              <a:t>изучить литературу по данной теме;</a:t>
            </a:r>
          </a:p>
          <a:p>
            <a:r>
              <a:rPr lang="en-US" dirty="0" smtClean="0"/>
              <a:t>2.</a:t>
            </a:r>
            <a:r>
              <a:rPr lang="ru-RU" dirty="0" smtClean="0"/>
              <a:t>изучить качественное и количественное соотношение различных систематических групп </a:t>
            </a:r>
            <a:r>
              <a:rPr lang="ru-RU" dirty="0" err="1" smtClean="0"/>
              <a:t>мезофауны</a:t>
            </a:r>
            <a:r>
              <a:rPr lang="ru-RU" dirty="0" smtClean="0"/>
              <a:t>;</a:t>
            </a:r>
          </a:p>
          <a:p>
            <a:r>
              <a:rPr lang="en-US" dirty="0" smtClean="0"/>
              <a:t>3.</a:t>
            </a:r>
            <a:r>
              <a:rPr lang="ru-RU" dirty="0" smtClean="0"/>
              <a:t>провести сравнительный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эколого-фаунистический </a:t>
            </a:r>
            <a:r>
              <a:rPr lang="ru-RU" dirty="0" smtClean="0"/>
              <a:t>анализ биоразнообразия </a:t>
            </a:r>
            <a:r>
              <a:rPr lang="ru-RU" dirty="0" err="1" smtClean="0"/>
              <a:t>мезофауны</a:t>
            </a:r>
            <a:r>
              <a:rPr lang="ru-RU" dirty="0" smtClean="0"/>
              <a:t> лесной подстилки в различных биотопах окрестностей р.п. Кормиловка Омской области.</a:t>
            </a:r>
          </a:p>
          <a:p>
            <a:endParaRPr lang="en-US" b="1" dirty="0" smtClean="0"/>
          </a:p>
          <a:p>
            <a:r>
              <a:rPr lang="ru-RU" b="1" dirty="0" smtClean="0"/>
              <a:t>Объект исследования:</a:t>
            </a:r>
            <a:r>
              <a:rPr lang="ru-RU" dirty="0" smtClean="0"/>
              <a:t> система «листовая подстилка – беспозвоночное животное».</a:t>
            </a:r>
          </a:p>
          <a:p>
            <a:endParaRPr lang="en-US" b="1" dirty="0" smtClean="0"/>
          </a:p>
          <a:p>
            <a:r>
              <a:rPr lang="ru-RU" b="1" dirty="0" smtClean="0"/>
              <a:t>Предмет исследования:</a:t>
            </a:r>
            <a:r>
              <a:rPr lang="ru-RU" dirty="0" smtClean="0"/>
              <a:t> зависимость видового состава </a:t>
            </a:r>
            <a:r>
              <a:rPr lang="ru-RU" dirty="0" err="1" smtClean="0"/>
              <a:t>мезофауны</a:t>
            </a:r>
            <a:r>
              <a:rPr lang="ru-RU" dirty="0" smtClean="0"/>
              <a:t> от качественных характеристик листовой подстилки в различных биотопах окрестностей р.п. Кормиловка Омской области.</a:t>
            </a:r>
            <a:endParaRPr lang="en-US" dirty="0" smtClean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934" y="404664"/>
            <a:ext cx="73448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Литературный обзор</a:t>
            </a:r>
            <a:endParaRPr lang="ru-RU" sz="2000" dirty="0" smtClean="0"/>
          </a:p>
          <a:p>
            <a:pPr lvl="1" algn="ctr"/>
            <a:endParaRPr lang="ru-RU" sz="2000" b="1" dirty="0" smtClean="0"/>
          </a:p>
          <a:p>
            <a:pPr lvl="1" algn="ctr"/>
            <a:r>
              <a:rPr lang="ru-RU" sz="2000" b="1" dirty="0" smtClean="0"/>
              <a:t>Листовая подстилка как компонент лесного биогеоценоза</a:t>
            </a:r>
            <a:endParaRPr lang="ru-RU" dirty="0" smtClean="0"/>
          </a:p>
          <a:p>
            <a:pPr algn="just"/>
            <a:r>
              <a:rPr lang="ru-RU" dirty="0" smtClean="0"/>
              <a:t>Лесная подстилка является чрезвычайно важным компонентом экосистемы. Подстилка принадлежит и надземному, и подземному ярусам биогеоценозов и является той средой, которая соединяет эти ярусы в процессах биологического круговорота.</a:t>
            </a:r>
          </a:p>
          <a:p>
            <a:endParaRPr lang="ru-RU" dirty="0"/>
          </a:p>
        </p:txBody>
      </p:sp>
      <p:pic>
        <p:nvPicPr>
          <p:cNvPr id="1027" name="Picture 3" descr="E:\фото Даши\IMG_20200912_14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294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893" y="40466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Литературный обзор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66329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лесной подстилке встречаются большое видовое </a:t>
            </a:r>
            <a:r>
              <a:rPr lang="ru-RU" dirty="0" err="1" smtClean="0"/>
              <a:t>рзнообразие</a:t>
            </a:r>
            <a:r>
              <a:rPr lang="ru-RU" dirty="0" smtClean="0"/>
              <a:t> беспозвоночных животных: простейших, коловраток,  нематод,  дождевых червей, брюхоногих моллюсков,  многоножек, клещей и прочих членистоногих. Помимо постоянно привязанных насекомых, 98% видов свободно живущих представителей класса насекомых в какой-то период своей жизни тоже связаны с лесной подстилкой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 descr="Почвенно-подстилочные беспозвоночные животные [16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4" y="2564904"/>
            <a:ext cx="337248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92416" y="2780928"/>
            <a:ext cx="386801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3825"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Мезофауна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: 1-дождевой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червь; 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-мокрица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 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-личинка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пластинчатого жука;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4-многоножка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5-многоножка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хищная;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6-ложный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скорпион;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7-жук хищный</a:t>
            </a:r>
          </a:p>
          <a:p>
            <a:pPr indent="123825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Микрофауна: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-ногохвостки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-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тихоходка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 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-нематода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4-клещ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хищный;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5-панцирные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клещи;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6-раковинные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амебы).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3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Физико-географическая характеристика района исследования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515302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естественном (березовый лес - №1), искусственном (сосновая посадка - №2) и нарушенном (пришкольный участок -№3) биоценозах, типичных для окрестностей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р.п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Кормиловка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C:\Users\user\AppData\Local\Microsoft\Windows\Temporary Internet Files\Content.Word\K9Oq5kE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92" y="1034201"/>
            <a:ext cx="5894214" cy="410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Методы сбора материала</a:t>
            </a:r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Ручной способ сбора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user\Desktop\фото Даши\IMG_20200912_1343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495550" cy="332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Даши\IMG_20200912_134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6" y="1272570"/>
            <a:ext cx="2492375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Даши\IMG_20200912_1359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01295"/>
            <a:ext cx="279463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19881" y="4725144"/>
            <a:ext cx="8237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 выбранных нами площадках для исследования закладывали учетную площадку размером 25х 25 см. Подстилку прорезали по периметру большим ножом на максимальную глубину до верхних горизонтов почвы. Заранее рядом с площадкой на земле расстилали белый ватман размером около 1 м2. Далее подстилку с площадки руками начинали перекладывать на ватман и производили ручную выемку всех видимых невооруженным глазом животных.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Методы сбора материала</a:t>
            </a:r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Учет </a:t>
            </a:r>
            <a:r>
              <a:rPr lang="ru-RU" b="1" i="1" dirty="0"/>
              <a:t>с помощью ловчих цилиндров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3074" name="Picture 2" descr="E:\фото Даши\IMG_20200907_171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4151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Даши\IMG_20200907_165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1408157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05064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Стеклянные банки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погружали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землю так, чтобы их край находился на уровне земли. Затем откапывали и вынимали вместе со всем содержимым.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8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-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Методы сбора материала</a:t>
            </a:r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Сбор </a:t>
            </a:r>
            <a:r>
              <a:rPr lang="ru-RU" b="1" i="1" dirty="0"/>
              <a:t>животных</a:t>
            </a:r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фото Даши\IMG_20200912_15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27123"/>
            <a:ext cx="2761113" cy="20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Даши\IMG_20200912_151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87" y="1837675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4301" y="4150948"/>
            <a:ext cx="6634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Сбор животных с фаунистическими целями</a:t>
            </a:r>
            <a:r>
              <a:rPr lang="ru-RU" b="1" dirty="0"/>
              <a:t> </a:t>
            </a:r>
            <a:r>
              <a:rPr lang="ru-RU" dirty="0"/>
              <a:t>(составление видовых списков) проводили под камнями, досками, упавшими деревьями, вообще под всеми предметами, лежащими на земле. </a:t>
            </a:r>
          </a:p>
        </p:txBody>
      </p:sp>
      <p:pic>
        <p:nvPicPr>
          <p:cNvPr id="4100" name="Picture 4" descr="C:\Users\user\Desktop\мой телефон\Camera\IMG_20200912_151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6" y="1837675"/>
            <a:ext cx="2869579" cy="21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1129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Malgun Gothic</vt:lpstr>
      <vt:lpstr>Andalus</vt:lpstr>
      <vt:lpstr>Arial</vt:lpstr>
      <vt:lpstr>Calibri</vt:lpstr>
      <vt:lpstr>Cambria</vt:lpstr>
      <vt:lpstr>FangSong</vt:lpstr>
      <vt:lpstr>Gungsuh</vt:lpstr>
      <vt:lpstr>Lao UI</vt:lpstr>
      <vt:lpstr>Perpetua</vt:lpstr>
      <vt:lpstr>Times New Roman</vt:lpstr>
      <vt:lpstr>Тема Office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Оператор</dc:creator>
  <cp:lastModifiedBy>Маркова Ольга</cp:lastModifiedBy>
  <cp:revision>66</cp:revision>
  <dcterms:created xsi:type="dcterms:W3CDTF">2020-10-17T05:31:50Z</dcterms:created>
  <dcterms:modified xsi:type="dcterms:W3CDTF">2022-04-17T00:33:47Z</dcterms:modified>
</cp:coreProperties>
</file>