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21"/>
  </p:notesMasterIdLst>
  <p:sldIdLst>
    <p:sldId id="256" r:id="rId6"/>
    <p:sldId id="269" r:id="rId7"/>
    <p:sldId id="259" r:id="rId8"/>
    <p:sldId id="278" r:id="rId9"/>
    <p:sldId id="275" r:id="rId10"/>
    <p:sldId id="274" r:id="rId11"/>
    <p:sldId id="290" r:id="rId12"/>
    <p:sldId id="281" r:id="rId13"/>
    <p:sldId id="282" r:id="rId14"/>
    <p:sldId id="289" r:id="rId15"/>
    <p:sldId id="291" r:id="rId16"/>
    <p:sldId id="292" r:id="rId17"/>
    <p:sldId id="286" r:id="rId18"/>
    <p:sldId id="294" r:id="rId19"/>
    <p:sldId id="268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99" userDrawn="1">
          <p15:clr>
            <a:srgbClr val="A4A3A4"/>
          </p15:clr>
        </p15:guide>
        <p15:guide id="2" orient="horz" pos="3997" userDrawn="1">
          <p15:clr>
            <a:srgbClr val="A4A3A4"/>
          </p15:clr>
        </p15:guide>
        <p15:guide id="3" pos="181" userDrawn="1">
          <p15:clr>
            <a:srgbClr val="A4A3A4"/>
          </p15:clr>
        </p15:guide>
        <p15:guide id="4" pos="55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C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9" autoAdjust="0"/>
    <p:restoredTop sz="88510" autoAdjust="0"/>
  </p:normalViewPr>
  <p:slideViewPr>
    <p:cSldViewPr showGuides="1">
      <p:cViewPr>
        <p:scale>
          <a:sx n="75" d="100"/>
          <a:sy n="75" d="100"/>
        </p:scale>
        <p:origin x="-342" y="-690"/>
      </p:cViewPr>
      <p:guideLst>
        <p:guide orient="horz" pos="799"/>
        <p:guide orient="horz" pos="3997"/>
        <p:guide pos="181"/>
        <p:guide pos="5579"/>
      </p:guideLst>
    </p:cSldViewPr>
  </p:slideViewPr>
  <p:outlineViewPr>
    <p:cViewPr>
      <p:scale>
        <a:sx n="33" d="100"/>
        <a:sy n="33" d="100"/>
      </p:scale>
      <p:origin x="48" y="9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398184601924801E-2"/>
          <c:y val="4.41071991630533E-2"/>
          <c:w val="0.79979057305336798"/>
          <c:h val="0.87704557094453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0,04%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6.2</c:v>
                </c:pt>
                <c:pt idx="1">
                  <c:v>5.4</c:v>
                </c:pt>
                <c:pt idx="2">
                  <c:v>6.6</c:v>
                </c:pt>
                <c:pt idx="3">
                  <c:v>18.5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0,02%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5.6</c:v>
                </c:pt>
                <c:pt idx="2">
                  <c:v>5.2</c:v>
                </c:pt>
                <c:pt idx="3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0,01%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7.2</c:v>
                </c:pt>
                <c:pt idx="1">
                  <c:v>5.6</c:v>
                </c:pt>
                <c:pt idx="2">
                  <c:v>4.8</c:v>
                </c:pt>
                <c:pt idx="3">
                  <c:v>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0,005%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6.6</c:v>
                </c:pt>
                <c:pt idx="1">
                  <c:v>5.2</c:v>
                </c:pt>
                <c:pt idx="2">
                  <c:v>4.5999999999999996</c:v>
                </c:pt>
                <c:pt idx="3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7213696"/>
        <c:axId val="227215232"/>
      </c:barChart>
      <c:catAx>
        <c:axId val="227213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215232"/>
        <c:crosses val="autoZero"/>
        <c:auto val="1"/>
        <c:lblAlgn val="ctr"/>
        <c:lblOffset val="100"/>
        <c:noMultiLvlLbl val="0"/>
      </c:catAx>
      <c:valAx>
        <c:axId val="227215232"/>
        <c:scaling>
          <c:orientation val="minMax"/>
          <c:max val="19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213696"/>
        <c:crosses val="autoZero"/>
        <c:crossBetween val="between"/>
        <c:majorUnit val="1"/>
      </c:valAx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e0709ef-5bb8-49c7-b23b-8619d5f4e2cf}"/>
      </c:ext>
    </c:extLst>
  </c:chart>
  <c:txPr>
    <a:bodyPr/>
    <a:lstStyle/>
    <a:p>
      <a:pPr>
        <a:defRPr lang="ru-RU"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398184601924801E-2"/>
          <c:y val="4.41071991630533E-2"/>
          <c:w val="0.79979057305336798"/>
          <c:h val="0.877045570944535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0,04%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6.6</c:v>
                </c:pt>
                <c:pt idx="1">
                  <c:v>8.1999999999999993</c:v>
                </c:pt>
                <c:pt idx="2">
                  <c:v>7.6</c:v>
                </c:pt>
                <c:pt idx="3">
                  <c:v>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0,02%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7.6</c:v>
                </c:pt>
                <c:pt idx="2">
                  <c:v>8.6</c:v>
                </c:pt>
                <c:pt idx="3">
                  <c:v>6.8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0,01%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8.6</c:v>
                </c:pt>
                <c:pt idx="1">
                  <c:v>9</c:v>
                </c:pt>
                <c:pt idx="2">
                  <c:v>8.1999999999999993</c:v>
                </c:pt>
                <c:pt idx="3">
                  <c:v>6.8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0,005%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ГМЦ</c:v>
                </c:pt>
                <c:pt idx="1">
                  <c:v>ПВС</c:v>
                </c:pt>
                <c:pt idx="2">
                  <c:v>Олеат натрия</c:v>
                </c:pt>
                <c:pt idx="3">
                  <c:v>КМИН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8.4</c:v>
                </c:pt>
                <c:pt idx="1">
                  <c:v>8.8000000000000007</c:v>
                </c:pt>
                <c:pt idx="2">
                  <c:v>9</c:v>
                </c:pt>
                <c:pt idx="3">
                  <c:v>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7992704"/>
        <c:axId val="227994240"/>
      </c:barChart>
      <c:catAx>
        <c:axId val="227992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994240"/>
        <c:crosses val="autoZero"/>
        <c:auto val="1"/>
        <c:lblAlgn val="ctr"/>
        <c:lblOffset val="100"/>
        <c:noMultiLvlLbl val="0"/>
      </c:catAx>
      <c:valAx>
        <c:axId val="227994240"/>
        <c:scaling>
          <c:orientation val="minMax"/>
          <c:max val="19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992704"/>
        <c:crosses val="autoZero"/>
        <c:crossBetween val="between"/>
        <c:majorUnit val="1"/>
      </c:valAx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0c0343d-2ca4-4867-80f5-8b9b7d34b261}"/>
      </c:ext>
    </c:extLst>
  </c:chart>
  <c:txPr>
    <a:bodyPr/>
    <a:lstStyle/>
    <a:p>
      <a:pPr>
        <a:defRPr lang="ru-RU"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D719C-9B4B-4A8D-8735-8FF0DDEA5914}" type="datetimeFigureOut">
              <a:rPr lang="ru-RU" smtClean="0"/>
              <a:t>01.04.2025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9E172-8651-4399-8FCB-9D87D746C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5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АДСОРБЦИЯ</a:t>
            </a:r>
          </a:p>
          <a:p>
            <a:r>
              <a:rPr lang="ru-RU" dirty="0" smtClean="0"/>
              <a:t>При модификации </a:t>
            </a:r>
            <a:r>
              <a:rPr lang="ru-RU" dirty="0" err="1" smtClean="0"/>
              <a:t>седиментационный</a:t>
            </a:r>
            <a:r>
              <a:rPr lang="ru-RU" dirty="0" smtClean="0"/>
              <a:t> объём будет либо увеличиваться</a:t>
            </a:r>
            <a:r>
              <a:rPr lang="ru-RU" baseline="0" dirty="0" smtClean="0"/>
              <a:t> либо уменьшаться</a:t>
            </a:r>
            <a:endParaRPr lang="en-US" baseline="0" dirty="0" smtClean="0"/>
          </a:p>
          <a:p>
            <a:r>
              <a:rPr lang="ru-RU" baseline="0" dirty="0" smtClean="0"/>
              <a:t>Низкие концентрации </a:t>
            </a:r>
            <a:r>
              <a:rPr lang="ru-RU" baseline="0" dirty="0" err="1" smtClean="0"/>
              <a:t>тк</a:t>
            </a:r>
            <a:r>
              <a:rPr lang="ru-RU" baseline="0" dirty="0" smtClean="0"/>
              <a:t> адсорбция более эффективно, </a:t>
            </a:r>
            <a:r>
              <a:rPr lang="ru-RU" baseline="0" dirty="0" err="1" smtClean="0"/>
              <a:t>тк</a:t>
            </a:r>
            <a:r>
              <a:rPr lang="ru-RU" baseline="0" dirty="0" smtClean="0"/>
              <a:t> при большой концентрации образуются агрегаты</a:t>
            </a:r>
          </a:p>
          <a:p>
            <a:r>
              <a:rPr lang="ru-RU" dirty="0" smtClean="0"/>
              <a:t>Кирилл – 1, 8-11.</a:t>
            </a:r>
          </a:p>
          <a:p>
            <a:r>
              <a:rPr lang="ru-RU" dirty="0" smtClean="0"/>
              <a:t>Стёпа -  3, 6, 7.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9E172-8651-4399-8FCB-9D87D746C16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47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КАРБОКСИ</a:t>
            </a:r>
            <a:r>
              <a:rPr lang="ru-RU" baseline="0" dirty="0" smtClean="0"/>
              <a:t> МЕТИЛ ИНУЛИН НАТРИЯ </a:t>
            </a:r>
            <a:r>
              <a:rPr lang="ru-RU" baseline="0" dirty="0" err="1" smtClean="0"/>
              <a:t>ПоМеНяТь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9E172-8651-4399-8FCB-9D87D746C16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997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9E172-8651-4399-8FCB-9D87D746C16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19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C:\Program%20Files\OOO%20Proector.PowerLexis%20Panel%20for%20GPN\Resources\images\bg\bg3speech.jpg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TitleSlid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0" y="3608388"/>
            <a:ext cx="4284663" cy="2160587"/>
          </a:xfrm>
        </p:spPr>
        <p:txBody>
          <a:bodyPr anchor="t">
            <a:noAutofit/>
          </a:bodyPr>
          <a:lstStyle>
            <a:lvl1pPr>
              <a:defRPr sz="220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Введите название презентации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338" y="5445124"/>
            <a:ext cx="4157662" cy="216000"/>
          </a:xfrm>
        </p:spPr>
        <p:txBody>
          <a:bodyPr>
            <a:normAutofit/>
          </a:bodyPr>
          <a:lstStyle>
            <a:lvl1pPr marL="0" indent="0" algn="l">
              <a:buNone/>
              <a:defRPr sz="1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Введите название предприятия</a:t>
            </a:r>
            <a:endParaRPr lang="ru-RU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7338" y="56741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название подразделения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59009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baseline="0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имя автора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61277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дату</a:t>
            </a:r>
            <a:endParaRPr lang="ru-RU" dirty="0"/>
          </a:p>
        </p:txBody>
      </p:sp>
      <p:grpSp>
        <p:nvGrpSpPr>
          <p:cNvPr id="11" name="TitleLogoRus"/>
          <p:cNvGrpSpPr>
            <a:grpSpLocks noChangeAspect="1"/>
          </p:cNvGrpSpPr>
          <p:nvPr/>
        </p:nvGrpSpPr>
        <p:grpSpPr bwMode="auto">
          <a:xfrm>
            <a:off x="7884368" y="5886796"/>
            <a:ext cx="957932" cy="452631"/>
            <a:chOff x="264" y="1159"/>
            <a:chExt cx="3492" cy="1650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 userDrawn="1"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3" name="Freeform 9"/>
            <p:cNvSpPr/>
            <p:nvPr userDrawn="1"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 userDrawn="1"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5" name="Freeform 11"/>
            <p:cNvSpPr/>
            <p:nvPr userDrawn="1"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6" name="Freeform 12"/>
            <p:cNvSpPr/>
            <p:nvPr userDrawn="1"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 userDrawn="1"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8" name="Freeform 14"/>
            <p:cNvSpPr/>
            <p:nvPr userDrawn="1"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 userDrawn="1"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0" name="Freeform 19"/>
            <p:cNvSpPr/>
            <p:nvPr userDrawn="1"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 userDrawn="1"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2" name="Freeform 27"/>
            <p:cNvSpPr/>
            <p:nvPr userDrawn="1"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3" name="Freeform 28"/>
            <p:cNvSpPr/>
            <p:nvPr userDrawn="1"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4" name="Freeform 29"/>
            <p:cNvSpPr/>
            <p:nvPr userDrawn="1"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</p:grpSp>
      <p:sp>
        <p:nvSpPr>
          <p:cNvPr id="25" name="TitleLogoEng" hidden="1"/>
          <p:cNvSpPr>
            <a:spLocks noEditPoints="1"/>
          </p:cNvSpPr>
          <p:nvPr/>
        </p:nvSpPr>
        <p:spPr bwMode="auto">
          <a:xfrm>
            <a:off x="7869333" y="5885827"/>
            <a:ext cx="97418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екст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vert="horz" lIns="0" tIns="0" rIns="0" bIns="0" rtlCol="0" anchor="b" anchorCtr="0">
            <a:noAutofit/>
          </a:bodyPr>
          <a:lstStyle>
            <a:lvl1pPr>
              <a:defRPr lang="ru-RU" dirty="0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4797425"/>
            <a:ext cx="8569325" cy="1543050"/>
          </a:xfrm>
        </p:spPr>
        <p:txBody>
          <a:bodyPr anchor="t">
            <a:noAutofit/>
          </a:bodyPr>
          <a:lstStyle>
            <a:lvl1pPr algn="ctr">
              <a:spcBef>
                <a:spcPts val="0"/>
              </a:spcBef>
              <a:defRPr sz="2200" b="0" baseline="0">
                <a:solidFill>
                  <a:schemeClr val="accent3"/>
                </a:solidFill>
              </a:defRPr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1"/>
          </p:nvPr>
        </p:nvSpPr>
        <p:spPr>
          <a:xfrm>
            <a:off x="287338" y="1268414"/>
            <a:ext cx="8569325" cy="28082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лева и два объек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287340" y="260350"/>
            <a:ext cx="8569324" cy="605514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5"/>
          </p:nvPr>
        </p:nvSpPr>
        <p:spPr>
          <a:xfrm>
            <a:off x="287339" y="1268413"/>
            <a:ext cx="4140200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1"/>
          </p:nvPr>
        </p:nvSpPr>
        <p:spPr>
          <a:xfrm>
            <a:off x="4716463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3"/>
          </p:nvPr>
        </p:nvSpPr>
        <p:spPr>
          <a:xfrm>
            <a:off x="4716463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права и два объект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287339" y="260350"/>
            <a:ext cx="8569324" cy="605514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1"/>
          </p:nvPr>
        </p:nvSpPr>
        <p:spPr>
          <a:xfrm>
            <a:off x="287339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>
            <a:off x="287339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5"/>
          </p:nvPr>
        </p:nvSpPr>
        <p:spPr>
          <a:xfrm>
            <a:off x="4716463" y="1268413"/>
            <a:ext cx="4140200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287337" y="260350"/>
            <a:ext cx="8569326" cy="607021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6"/>
          </p:nvPr>
        </p:nvSpPr>
        <p:spPr>
          <a:xfrm>
            <a:off x="287339" y="1268413"/>
            <a:ext cx="2663824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7"/>
          </p:nvPr>
        </p:nvSpPr>
        <p:spPr>
          <a:xfrm>
            <a:off x="3240089" y="1268413"/>
            <a:ext cx="2663824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8"/>
          </p:nvPr>
        </p:nvSpPr>
        <p:spPr>
          <a:xfrm>
            <a:off x="6192839" y="1268413"/>
            <a:ext cx="2663824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низу и два объект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288000" y="260350"/>
            <a:ext cx="8568000" cy="608400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1"/>
          </p:nvPr>
        </p:nvSpPr>
        <p:spPr>
          <a:xfrm>
            <a:off x="4716463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7"/>
          </p:nvPr>
        </p:nvSpPr>
        <p:spPr>
          <a:xfrm>
            <a:off x="287337" y="3911600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верху и два объек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288000" y="260350"/>
            <a:ext cx="8568000" cy="608400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7"/>
          </p:nvPr>
        </p:nvSpPr>
        <p:spPr>
          <a:xfrm>
            <a:off x="287337" y="1268413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1"/>
          </p:nvPr>
        </p:nvSpPr>
        <p:spPr>
          <a:xfrm>
            <a:off x="4716463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6"/>
          </p:nvPr>
        </p:nvSpPr>
        <p:spPr>
          <a:xfrm>
            <a:off x="287338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288000" y="260350"/>
            <a:ext cx="8568000" cy="608400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1"/>
          </p:nvPr>
        </p:nvSpPr>
        <p:spPr>
          <a:xfrm>
            <a:off x="4716463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7"/>
          </p:nvPr>
        </p:nvSpPr>
        <p:spPr>
          <a:xfrm>
            <a:off x="4716463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7" name="Объект 3"/>
          <p:cNvSpPr>
            <a:spLocks noGrp="1"/>
          </p:cNvSpPr>
          <p:nvPr>
            <p:ph sz="quarter" idx="18"/>
          </p:nvPr>
        </p:nvSpPr>
        <p:spPr>
          <a:xfrm>
            <a:off x="287338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>
          <a:xfrm>
            <a:off x="287338" y="1268760"/>
            <a:ext cx="8569325" cy="50616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1" hasCustomPrompt="1"/>
          </p:nvPr>
        </p:nvSpPr>
        <p:spPr>
          <a:xfrm>
            <a:off x="4696856" y="1268759"/>
            <a:ext cx="4159807" cy="50616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 baseline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50768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5"/>
          <p:cNvSpPr>
            <a:spLocks noGrp="1"/>
          </p:cNvSpPr>
          <p:nvPr>
            <p:ph type="pic" sz="quarter" idx="12" hasCustomPrompt="1"/>
          </p:nvPr>
        </p:nvSpPr>
        <p:spPr>
          <a:xfrm>
            <a:off x="288925" y="1268412"/>
            <a:ext cx="4156075" cy="507682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287337" y="260350"/>
            <a:ext cx="8569326" cy="607021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6"/>
          </p:nvPr>
        </p:nvSpPr>
        <p:spPr>
          <a:xfrm>
            <a:off x="4716463" y="1268414"/>
            <a:ext cx="4140200" cy="50768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цветным фон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ckGroundTitleSlide"/>
          <p:cNvPicPr/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0" y="3608388"/>
            <a:ext cx="4284663" cy="2160587"/>
          </a:xfrm>
        </p:spPr>
        <p:txBody>
          <a:bodyPr anchor="t">
            <a:noAutofit/>
          </a:bodyPr>
          <a:lstStyle>
            <a:lvl1pPr>
              <a:defRPr sz="2200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Введите название презентации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338" y="5445124"/>
            <a:ext cx="4157662" cy="216000"/>
          </a:xfrm>
        </p:spPr>
        <p:txBody>
          <a:bodyPr>
            <a:normAutofit/>
          </a:bodyPr>
          <a:lstStyle>
            <a:lvl1pPr marL="0" indent="0" algn="l">
              <a:buNone/>
              <a:defRPr sz="14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Введите название предприятия</a:t>
            </a:r>
            <a:endParaRPr lang="ru-RU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7338" y="56741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название подразделения</a:t>
            </a:r>
            <a:endParaRPr lang="ru-RU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59009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baseline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имя автора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6127756"/>
            <a:ext cx="4140000" cy="215444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400" b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4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ru-RU" dirty="0" smtClean="0"/>
              <a:t>Введите дату</a:t>
            </a:r>
            <a:endParaRPr lang="ru-RU" dirty="0"/>
          </a:p>
        </p:txBody>
      </p:sp>
      <p:grpSp>
        <p:nvGrpSpPr>
          <p:cNvPr id="11" name="TitleLogoRus"/>
          <p:cNvGrpSpPr>
            <a:grpSpLocks noChangeAspect="1"/>
          </p:cNvGrpSpPr>
          <p:nvPr/>
        </p:nvGrpSpPr>
        <p:grpSpPr bwMode="auto">
          <a:xfrm>
            <a:off x="7884368" y="5886796"/>
            <a:ext cx="957932" cy="452631"/>
            <a:chOff x="264" y="1159"/>
            <a:chExt cx="3492" cy="1650"/>
          </a:xfrm>
          <a:solidFill>
            <a:schemeClr val="accent3"/>
          </a:solidFill>
        </p:grpSpPr>
        <p:sp>
          <p:nvSpPr>
            <p:cNvPr id="12" name="Freeform 6"/>
            <p:cNvSpPr>
              <a:spLocks noEditPoints="1"/>
            </p:cNvSpPr>
            <p:nvPr userDrawn="1"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3" name="Freeform 9"/>
            <p:cNvSpPr/>
            <p:nvPr userDrawn="1"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 userDrawn="1"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5" name="Freeform 11"/>
            <p:cNvSpPr/>
            <p:nvPr userDrawn="1"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6" name="Freeform 12"/>
            <p:cNvSpPr/>
            <p:nvPr userDrawn="1"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 userDrawn="1"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8" name="Freeform 14"/>
            <p:cNvSpPr/>
            <p:nvPr userDrawn="1"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 userDrawn="1"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0" name="Freeform 19"/>
            <p:cNvSpPr/>
            <p:nvPr userDrawn="1"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 userDrawn="1"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2" name="Freeform 27"/>
            <p:cNvSpPr/>
            <p:nvPr userDrawn="1"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3" name="Freeform 28"/>
            <p:cNvSpPr/>
            <p:nvPr userDrawn="1"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  <p:sp>
          <p:nvSpPr>
            <p:cNvPr id="24" name="Freeform 29"/>
            <p:cNvSpPr/>
            <p:nvPr userDrawn="1"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ru-RU">
                <a:solidFill>
                  <a:srgbClr val="3C3C3C"/>
                </a:solidFill>
              </a:endParaRPr>
            </a:p>
          </p:txBody>
        </p:sp>
      </p:grpSp>
      <p:sp>
        <p:nvSpPr>
          <p:cNvPr id="25" name="TitleLogoEng" hidden="1"/>
          <p:cNvSpPr>
            <a:spLocks noEditPoints="1"/>
          </p:cNvSpPr>
          <p:nvPr/>
        </p:nvSpPr>
        <p:spPr bwMode="auto">
          <a:xfrm>
            <a:off x="7869333" y="5885827"/>
            <a:ext cx="97418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287337" y="3926849"/>
            <a:ext cx="8569325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7"/>
          </p:nvPr>
        </p:nvSpPr>
        <p:spPr>
          <a:xfrm>
            <a:off x="287337" y="1268413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ри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288130" y="3924300"/>
            <a:ext cx="2664000" cy="24209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4" hasCustomPrompt="1"/>
          </p:nvPr>
        </p:nvSpPr>
        <p:spPr>
          <a:xfrm>
            <a:off x="3235893" y="3924299"/>
            <a:ext cx="2664000" cy="24209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5" hasCustomPrompt="1"/>
          </p:nvPr>
        </p:nvSpPr>
        <p:spPr>
          <a:xfrm>
            <a:off x="6183656" y="3924299"/>
            <a:ext cx="2664000" cy="242093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288000" y="260350"/>
            <a:ext cx="8568000" cy="608400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7"/>
          </p:nvPr>
        </p:nvSpPr>
        <p:spPr>
          <a:xfrm>
            <a:off x="287337" y="1268413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5"/>
          <p:cNvSpPr>
            <a:spLocks noGrp="1"/>
          </p:cNvSpPr>
          <p:nvPr>
            <p:ph type="pic" sz="quarter" idx="12" hasCustomPrompt="1"/>
          </p:nvPr>
        </p:nvSpPr>
        <p:spPr>
          <a:xfrm>
            <a:off x="4696856" y="1268759"/>
            <a:ext cx="4150800" cy="50616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8"/>
          </p:nvPr>
        </p:nvSpPr>
        <p:spPr>
          <a:xfrm>
            <a:off x="287338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96856" y="1268759"/>
            <a:ext cx="4150800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96856" y="3933055"/>
            <a:ext cx="4150800" cy="239484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8"/>
          </p:nvPr>
        </p:nvSpPr>
        <p:spPr>
          <a:xfrm>
            <a:off x="287338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96856" y="1268759"/>
            <a:ext cx="4150800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96856" y="3935675"/>
            <a:ext cx="4150800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50768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4696856" y="1268759"/>
            <a:ext cx="4150800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4696856" y="3933824"/>
            <a:ext cx="4150800" cy="241149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en-US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6" hasCustomPrompt="1"/>
          </p:nvPr>
        </p:nvSpPr>
        <p:spPr>
          <a:xfrm>
            <a:off x="289110" y="1268759"/>
            <a:ext cx="4150800" cy="24048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en-US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7" hasCustomPrompt="1"/>
          </p:nvPr>
        </p:nvSpPr>
        <p:spPr>
          <a:xfrm>
            <a:off x="289110" y="3933824"/>
            <a:ext cx="4150800" cy="241149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260350"/>
            <a:ext cx="8569326" cy="607021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38" y="1268413"/>
            <a:ext cx="5040312" cy="50403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6"/>
          </p:nvPr>
        </p:nvSpPr>
        <p:spPr>
          <a:xfrm>
            <a:off x="5616575" y="1268414"/>
            <a:ext cx="3240087" cy="50768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два блока текс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 hasCustomPrompt="1"/>
          </p:nvPr>
        </p:nvSpPr>
        <p:spPr>
          <a:xfrm>
            <a:off x="287338" y="1987020"/>
            <a:ext cx="5040312" cy="435588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287338" y="1267003"/>
            <a:ext cx="5040745" cy="576001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="1" baseline="0"/>
            </a:lvl1pPr>
          </a:lstStyle>
          <a:p>
            <a:pPr lvl="0"/>
            <a:r>
              <a:rPr lang="ru-RU" dirty="0" smtClean="0"/>
              <a:t>Вставьте заголовок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87338" y="1931946"/>
            <a:ext cx="504074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8"/>
          </p:nvPr>
        </p:nvSpPr>
        <p:spPr>
          <a:xfrm>
            <a:off x="5616575" y="1268414"/>
            <a:ext cx="3240087" cy="33480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9"/>
          </p:nvPr>
        </p:nvSpPr>
        <p:spPr>
          <a:xfrm>
            <a:off x="5616575" y="4833938"/>
            <a:ext cx="3240087" cy="1511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260350"/>
            <a:ext cx="8569326" cy="607021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20"/>
          </p:nvPr>
        </p:nvSpPr>
        <p:spPr>
          <a:xfrm>
            <a:off x="287338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21"/>
          </p:nvPr>
        </p:nvSpPr>
        <p:spPr>
          <a:xfrm>
            <a:off x="4716463" y="1268414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22"/>
          </p:nvPr>
        </p:nvSpPr>
        <p:spPr>
          <a:xfrm>
            <a:off x="4716463" y="3911600"/>
            <a:ext cx="4140200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38" y="1268413"/>
            <a:ext cx="8569325" cy="5040312"/>
          </a:xfrm>
        </p:spPr>
        <p:txBody>
          <a:bodyPr>
            <a:noAutofit/>
          </a:bodyPr>
          <a:lstStyle>
            <a:lvl1pPr>
              <a:defRPr sz="2200" b="0"/>
            </a:lvl1pPr>
          </a:lstStyle>
          <a:p>
            <a:r>
              <a:rPr lang="ru-RU" dirty="0" smtClean="0"/>
              <a:t>Вставьте рисунок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467148" y="4545014"/>
            <a:ext cx="5581227" cy="1583418"/>
          </a:xfrm>
          <a:solidFill>
            <a:srgbClr val="FFFFFF">
              <a:alpha val="80000"/>
            </a:srgbClr>
          </a:solidFill>
        </p:spPr>
        <p:txBody>
          <a:bodyPr lIns="144000" tIns="108000" rIns="72000" bIns="72000">
            <a:noAutofit/>
          </a:bodyPr>
          <a:lstStyle>
            <a:lvl1pPr>
              <a:spcBef>
                <a:spcPts val="0"/>
              </a:spcBef>
              <a:defRPr sz="2200" b="0" baseline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7" y="2528900"/>
            <a:ext cx="8569325" cy="697303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ru-RU" dirty="0" smtClean="0"/>
              <a:t>Введите название раздела (максимум две строки)</a:t>
            </a:r>
            <a:endParaRPr lang="en-US" dirty="0"/>
          </a:p>
        </p:txBody>
      </p:sp>
      <p:cxnSp>
        <p:nvCxnSpPr>
          <p:cNvPr id="4" name="Прямая соединительная линия 7"/>
          <p:cNvCxnSpPr/>
          <p:nvPr/>
        </p:nvCxnSpPr>
        <p:spPr>
          <a:xfrm>
            <a:off x="287338" y="3429000"/>
            <a:ext cx="85693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9"/>
          <p:cNvCxnSpPr/>
          <p:nvPr/>
        </p:nvCxnSpPr>
        <p:spPr>
          <a:xfrm>
            <a:off x="8566352" y="6522320"/>
            <a:ext cx="0" cy="144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10"/>
          <p:cNvSpPr/>
          <p:nvPr/>
        </p:nvSpPr>
        <p:spPr>
          <a:xfrm>
            <a:off x="8633637" y="6469800"/>
            <a:ext cx="304660" cy="173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600" b="1" smtClean="0">
                <a:solidFill>
                  <a:schemeClr val="tx1"/>
                </a:solidFill>
              </a:rPr>
              <a:t>‹#›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87337" y="3717031"/>
            <a:ext cx="8569325" cy="2304257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1" name="LogoRus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ru-RU" sz="1600" noProof="0" dirty="0" smtClean="0">
                <a:solidFill>
                  <a:schemeClr val="bg2"/>
                </a:solidFill>
              </a:rPr>
              <a:t>Газпром нефть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13" name="LogoEng" hidden="1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en-US" sz="1600" noProof="0" dirty="0" smtClean="0">
                <a:solidFill>
                  <a:schemeClr val="bg2"/>
                </a:solidFill>
              </a:rPr>
              <a:t>Gazprom </a:t>
            </a:r>
            <a:r>
              <a:rPr lang="en-US" sz="1600" noProof="0" dirty="0" err="1" smtClean="0">
                <a:solidFill>
                  <a:schemeClr val="bg2"/>
                </a:solidFill>
              </a:rPr>
              <a:t>neft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12" name="Footer"/>
          <p:cNvSpPr/>
          <p:nvPr/>
        </p:nvSpPr>
        <p:spPr>
          <a:xfrm>
            <a:off x="298896" y="6440488"/>
            <a:ext cx="5137200" cy="252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6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287338" y="1268413"/>
            <a:ext cx="4157662" cy="33131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4699000" y="1268413"/>
            <a:ext cx="4157663" cy="33131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4830564"/>
            <a:ext cx="4157662" cy="15113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4699000" y="4830564"/>
            <a:ext cx="4157663" cy="15113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20" name="Рисунок 19"/>
          <p:cNvSpPr>
            <a:spLocks noGrp="1"/>
          </p:cNvSpPr>
          <p:nvPr>
            <p:ph type="pic" sz="quarter" idx="11" hasCustomPrompt="1"/>
          </p:nvPr>
        </p:nvSpPr>
        <p:spPr>
          <a:xfrm>
            <a:off x="287338" y="1268413"/>
            <a:ext cx="2681287" cy="33131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2" hasCustomPrompt="1"/>
          </p:nvPr>
        </p:nvSpPr>
        <p:spPr>
          <a:xfrm>
            <a:off x="3240088" y="1268413"/>
            <a:ext cx="2663825" cy="33131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24" name="Рисунок 23"/>
          <p:cNvSpPr>
            <a:spLocks noGrp="1"/>
          </p:cNvSpPr>
          <p:nvPr>
            <p:ph type="pic" sz="quarter" idx="13" hasCustomPrompt="1"/>
          </p:nvPr>
        </p:nvSpPr>
        <p:spPr>
          <a:xfrm>
            <a:off x="6175375" y="1268413"/>
            <a:ext cx="2681288" cy="3313112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</a:lstStyle>
          <a:p>
            <a:r>
              <a:rPr lang="ru-RU" dirty="0" smtClean="0"/>
              <a:t>Вставьте рисунок</a:t>
            </a:r>
          </a:p>
          <a:p>
            <a:endParaRPr lang="ru-RU" dirty="0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14" hasCustomPrompt="1"/>
          </p:nvPr>
        </p:nvSpPr>
        <p:spPr>
          <a:xfrm>
            <a:off x="287338" y="4833938"/>
            <a:ext cx="2681287" cy="151129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15" hasCustomPrompt="1"/>
          </p:nvPr>
        </p:nvSpPr>
        <p:spPr>
          <a:xfrm>
            <a:off x="3240088" y="4833938"/>
            <a:ext cx="2663825" cy="151129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16" hasCustomPrompt="1"/>
          </p:nvPr>
        </p:nvSpPr>
        <p:spPr>
          <a:xfrm>
            <a:off x="6175375" y="4833938"/>
            <a:ext cx="2681288" cy="151129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200" b="0" baseline="0"/>
            </a:lvl1pPr>
          </a:lstStyle>
          <a:p>
            <a:r>
              <a:rPr lang="ru-RU" dirty="0" smtClean="0"/>
              <a:t>Введите текст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 блоков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268412"/>
            <a:ext cx="4157662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3051174"/>
            <a:ext cx="4157662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4833937"/>
            <a:ext cx="4157662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4699000" y="1268412"/>
            <a:ext cx="4157663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5" hasCustomPrompt="1"/>
          </p:nvPr>
        </p:nvSpPr>
        <p:spPr>
          <a:xfrm>
            <a:off x="4699000" y="3051174"/>
            <a:ext cx="4157663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99000" y="4833936"/>
            <a:ext cx="4157663" cy="1512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7338" y="2915793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16463" y="2915793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7338" y="4698555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16463" y="4698555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Тези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253545"/>
            <a:ext cx="8569325" cy="1080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2586789"/>
            <a:ext cx="8569325" cy="108108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287338" y="3921121"/>
            <a:ext cx="8569325" cy="1080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4" hasCustomPrompt="1"/>
          </p:nvPr>
        </p:nvSpPr>
        <p:spPr>
          <a:xfrm>
            <a:off x="287338" y="5254363"/>
            <a:ext cx="8569325" cy="1080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87338" y="2460167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7338" y="3794499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87338" y="5127743"/>
            <a:ext cx="85693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, текст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221038" y="1268413"/>
            <a:ext cx="5635625" cy="576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="1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3" hasCustomPrompt="1"/>
          </p:nvPr>
        </p:nvSpPr>
        <p:spPr>
          <a:xfrm>
            <a:off x="3240088" y="1988430"/>
            <a:ext cx="5616575" cy="334874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  <a:lvl2pPr>
              <a:defRPr sz="2200" b="0"/>
            </a:lvl2pPr>
            <a:lvl3pPr>
              <a:defRPr sz="2200" b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221038" y="1933356"/>
            <a:ext cx="56356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240088" y="5589240"/>
            <a:ext cx="5616575" cy="7565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2663825" cy="50768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, текст и подпись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287338" y="5589240"/>
            <a:ext cx="8569325" cy="7565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5616575" cy="410527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6175376" y="1268414"/>
            <a:ext cx="2681288" cy="410527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подпись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287338" y="5588724"/>
            <a:ext cx="8569325" cy="7565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 b="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6"/>
          </p:nvPr>
        </p:nvSpPr>
        <p:spPr>
          <a:xfrm>
            <a:off x="287338" y="1268414"/>
            <a:ext cx="8569325" cy="410527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объекта и две подписи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267200"/>
            <a:ext cx="4157662" cy="568800"/>
          </a:xfrm>
        </p:spPr>
        <p:txBody>
          <a:bodyPr bIns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200" b="1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4699000" y="1267200"/>
            <a:ext cx="4157663" cy="568800"/>
          </a:xfrm>
        </p:spPr>
        <p:txBody>
          <a:bodyPr bIns="0"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200" b="1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87338" y="1935862"/>
            <a:ext cx="41402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99000" y="1935862"/>
            <a:ext cx="4158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14"/>
          <p:cNvSpPr>
            <a:spLocks noGrp="1"/>
          </p:cNvSpPr>
          <p:nvPr>
            <p:ph sz="quarter" idx="13" hasCustomPrompt="1"/>
          </p:nvPr>
        </p:nvSpPr>
        <p:spPr>
          <a:xfrm>
            <a:off x="287338" y="1990936"/>
            <a:ext cx="4157662" cy="298833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  <a:lvl2pPr>
              <a:defRPr sz="2200" b="0"/>
            </a:lvl2pPr>
            <a:lvl3pPr>
              <a:defRPr sz="2200" b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7" name="Объект 16"/>
          <p:cNvSpPr>
            <a:spLocks noGrp="1"/>
          </p:cNvSpPr>
          <p:nvPr>
            <p:ph sz="quarter" idx="14" hasCustomPrompt="1"/>
          </p:nvPr>
        </p:nvSpPr>
        <p:spPr>
          <a:xfrm>
            <a:off x="4699000" y="1990936"/>
            <a:ext cx="4157663" cy="298833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  <a:lvl2pPr>
              <a:defRPr sz="2200" b="0"/>
            </a:lvl2pPr>
            <a:lvl3pPr>
              <a:defRPr sz="2200" b="0"/>
            </a:lvl3pPr>
            <a:lvl4pPr marL="1371600" indent="0">
              <a:buNone/>
              <a:defRPr/>
            </a:lvl4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287338" y="5229200"/>
            <a:ext cx="4157662" cy="1116037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smtClean="0"/>
              <a:t>Текст</a:t>
            </a:r>
            <a:endParaRPr lang="ru-RU" dirty="0" smtClean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6" hasCustomPrompt="1"/>
          </p:nvPr>
        </p:nvSpPr>
        <p:spPr>
          <a:xfrm>
            <a:off x="4699000" y="5229200"/>
            <a:ext cx="4157663" cy="1116037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smtClean="0"/>
              <a:t>Текст</a:t>
            </a:r>
            <a:endParaRPr lang="ru-RU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объекта и два блока текс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1" hasCustomPrompt="1"/>
          </p:nvPr>
        </p:nvSpPr>
        <p:spPr>
          <a:xfrm>
            <a:off x="287338" y="1268413"/>
            <a:ext cx="2681287" cy="2413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2200" b="0"/>
            </a:lvl1pPr>
            <a:lvl2pPr>
              <a:defRPr sz="2200" b="0"/>
            </a:lvl2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Введите текст, или вставьте объект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2" hasCustomPrompt="1"/>
          </p:nvPr>
        </p:nvSpPr>
        <p:spPr>
          <a:xfrm>
            <a:off x="287338" y="3933825"/>
            <a:ext cx="2681287" cy="240347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sz="2200" b="0"/>
            </a:lvl1pPr>
            <a:lvl2pPr>
              <a:defRPr sz="2200" b="0"/>
            </a:lvl2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1" name="Объект 3"/>
          <p:cNvSpPr>
            <a:spLocks noGrp="1"/>
          </p:cNvSpPr>
          <p:nvPr>
            <p:ph sz="quarter" idx="16"/>
          </p:nvPr>
        </p:nvSpPr>
        <p:spPr>
          <a:xfrm>
            <a:off x="3239852" y="1268413"/>
            <a:ext cx="5616811" cy="24129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7"/>
          </p:nvPr>
        </p:nvSpPr>
        <p:spPr>
          <a:xfrm>
            <a:off x="3239852" y="3924301"/>
            <a:ext cx="5616811" cy="24129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1" hasCustomPrompt="1"/>
          </p:nvPr>
        </p:nvSpPr>
        <p:spPr>
          <a:xfrm>
            <a:off x="287053" y="1268413"/>
            <a:ext cx="2681566" cy="1765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3284983"/>
            <a:ext cx="2681287" cy="3060255"/>
          </a:xfrm>
        </p:spPr>
        <p:txBody>
          <a:bodyPr>
            <a:noAutofit/>
          </a:bodyPr>
          <a:lstStyle>
            <a:lvl1pPr>
              <a:defRPr sz="2200" b="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7"/>
          </p:nvPr>
        </p:nvSpPr>
        <p:spPr>
          <a:xfrm>
            <a:off x="3239852" y="1268413"/>
            <a:ext cx="5616811" cy="50688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Выв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87339" y="2708919"/>
            <a:ext cx="8569324" cy="3631556"/>
          </a:xfrm>
        </p:spPr>
        <p:txBody>
          <a:bodyPr vert="horz" lIns="0" tIns="0" rIns="0" bIns="0" rtlCol="0">
            <a:noAutofit/>
          </a:bodyPr>
          <a:lstStyle>
            <a:lvl1pPr>
              <a:defRPr lang="ru-RU" sz="2200" b="0" dirty="0"/>
            </a:lvl1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7" y="1952836"/>
            <a:ext cx="8569325" cy="680297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1"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66352" y="6522320"/>
            <a:ext cx="0" cy="144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633637" y="6469800"/>
            <a:ext cx="304660" cy="173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600" b="1" smtClean="0">
                <a:solidFill>
                  <a:schemeClr val="tx1"/>
                </a:solidFill>
              </a:rPr>
              <a:t>‹#›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LogoRus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ru-RU" sz="1600" noProof="0" dirty="0" smtClean="0">
                <a:solidFill>
                  <a:schemeClr val="bg2"/>
                </a:solidFill>
              </a:rPr>
              <a:t>Газпром нефть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13" name="LogoEng" hidden="1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en-US" sz="1600" noProof="0" dirty="0" smtClean="0">
                <a:solidFill>
                  <a:schemeClr val="bg2"/>
                </a:solidFill>
              </a:rPr>
              <a:t>Gazprom </a:t>
            </a:r>
            <a:r>
              <a:rPr lang="en-US" sz="1600" noProof="0" dirty="0" err="1" smtClean="0">
                <a:solidFill>
                  <a:schemeClr val="bg2"/>
                </a:solidFill>
              </a:rPr>
              <a:t>neft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8" name="Footer"/>
          <p:cNvSpPr/>
          <p:nvPr/>
        </p:nvSpPr>
        <p:spPr>
          <a:xfrm>
            <a:off x="298896" y="6440488"/>
            <a:ext cx="5137200" cy="252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6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 рисунков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268413"/>
            <a:ext cx="8569325" cy="1512887"/>
          </a:xfrm>
        </p:spPr>
        <p:txBody>
          <a:bodyPr>
            <a:noAutofit/>
          </a:bodyPr>
          <a:lstStyle>
            <a:lvl1pPr>
              <a:defRPr sz="2200" b="0"/>
            </a:lvl1pPr>
          </a:lstStyle>
          <a:p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287338" y="3052012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3235202" y="3052012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4" hasCustomPrompt="1"/>
          </p:nvPr>
        </p:nvSpPr>
        <p:spPr>
          <a:xfrm>
            <a:off x="6178302" y="3052012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5" hasCustomPrompt="1"/>
          </p:nvPr>
        </p:nvSpPr>
        <p:spPr>
          <a:xfrm>
            <a:off x="287338" y="4834024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6" hasCustomPrompt="1"/>
          </p:nvPr>
        </p:nvSpPr>
        <p:spPr>
          <a:xfrm>
            <a:off x="3235201" y="4834024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7" hasCustomPrompt="1"/>
          </p:nvPr>
        </p:nvSpPr>
        <p:spPr>
          <a:xfrm>
            <a:off x="6178301" y="4834024"/>
            <a:ext cx="2671200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lang="ru-RU" sz="22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ru-RU" dirty="0" smtClean="0"/>
              <a:t>Рисунок</a:t>
            </a:r>
          </a:p>
          <a:p>
            <a:pPr lvl="0"/>
            <a:endParaRPr lang="ru-RU" dirty="0"/>
          </a:p>
        </p:txBody>
      </p:sp>
      <p:sp>
        <p:nvSpPr>
          <p:cNvPr id="12" name="Rectangle 11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объекта и текст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1" hasCustomPrompt="1"/>
          </p:nvPr>
        </p:nvSpPr>
        <p:spPr>
          <a:xfrm>
            <a:off x="287338" y="1988095"/>
            <a:ext cx="4157662" cy="2592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lang="ru-RU" sz="2200" b="0" dirty="0" smtClean="0"/>
            </a:lvl1pPr>
            <a:lvl2pPr>
              <a:defRPr lang="ru-RU" sz="2200" dirty="0" smtClean="0"/>
            </a:lvl2pPr>
            <a:lvl3pPr>
              <a:defRPr lang="ru-RU" sz="2200" dirty="0" smtClean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4699000" y="1988095"/>
            <a:ext cx="4157663" cy="2592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lang="ru-RU" sz="2200" b="0" dirty="0" smtClean="0"/>
            </a:lvl1pPr>
            <a:lvl2pPr>
              <a:defRPr lang="ru-RU" sz="2200" dirty="0" smtClean="0"/>
            </a:lvl2pPr>
            <a:lvl3pPr>
              <a:defRPr lang="ru-RU" sz="2200" dirty="0" smtClean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 hasCustomPrompt="1"/>
          </p:nvPr>
        </p:nvSpPr>
        <p:spPr>
          <a:xfrm>
            <a:off x="287338" y="1268413"/>
            <a:ext cx="4140200" cy="5688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ru-RU" dirty="0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99000" y="1268413"/>
            <a:ext cx="4157663" cy="5688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15" name="Объект 6"/>
          <p:cNvSpPr>
            <a:spLocks noGrp="1"/>
          </p:cNvSpPr>
          <p:nvPr>
            <p:ph sz="quarter" idx="16" hasCustomPrompt="1"/>
          </p:nvPr>
        </p:nvSpPr>
        <p:spPr>
          <a:xfrm>
            <a:off x="273161" y="4833938"/>
            <a:ext cx="8583501" cy="151130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lang="ru-RU" sz="2200" b="0" dirty="0" smtClean="0"/>
            </a:lvl1pPr>
            <a:lvl2pPr>
              <a:defRPr lang="ru-RU" sz="2200" dirty="0" smtClean="0"/>
            </a:lvl2pPr>
            <a:lvl3pPr>
              <a:defRPr lang="ru-RU" sz="2200" dirty="0" smtClean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98663" y="1927131"/>
            <a:ext cx="4158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0"/>
          <p:cNvCxnSpPr/>
          <p:nvPr/>
        </p:nvCxnSpPr>
        <p:spPr>
          <a:xfrm>
            <a:off x="287338" y="1927131"/>
            <a:ext cx="4158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подзаголовка и два объекта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268538"/>
            <a:ext cx="5616576" cy="5688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="1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6175375" y="1268421"/>
            <a:ext cx="2681288" cy="569767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400" b="1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87338" y="1933481"/>
            <a:ext cx="5616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172992" y="1927131"/>
            <a:ext cx="2682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бъект 12"/>
          <p:cNvSpPr>
            <a:spLocks noGrp="1"/>
          </p:cNvSpPr>
          <p:nvPr>
            <p:ph sz="quarter" idx="13" hasCustomPrompt="1"/>
          </p:nvPr>
        </p:nvSpPr>
        <p:spPr>
          <a:xfrm>
            <a:off x="287338" y="1988556"/>
            <a:ext cx="5616576" cy="4354302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lang="ru-RU" sz="2200" b="0" dirty="0" smtClean="0"/>
            </a:lvl1pPr>
            <a:lvl2pPr>
              <a:defRPr lang="ru-RU" sz="2200" dirty="0" smtClean="0"/>
            </a:lvl2pPr>
            <a:lvl3pPr>
              <a:defRPr lang="ru-RU" sz="2200" dirty="0" smtClean="0"/>
            </a:lvl3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5" name="Объект 14"/>
          <p:cNvSpPr>
            <a:spLocks noGrp="1"/>
          </p:cNvSpPr>
          <p:nvPr>
            <p:ph sz="quarter" idx="14" hasCustomPrompt="1"/>
          </p:nvPr>
        </p:nvSpPr>
        <p:spPr>
          <a:xfrm>
            <a:off x="6175375" y="1982205"/>
            <a:ext cx="2681287" cy="4360651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anose="05000000000000000000" pitchFamily="2" charset="2"/>
              <a:defRPr lang="ru-RU" sz="2200" b="0" dirty="0" smtClean="0"/>
            </a:lvl1pPr>
          </a:lstStyle>
          <a:p>
            <a:pPr lvl="0">
              <a:spcBef>
                <a:spcPts val="0"/>
              </a:spcBef>
              <a:buFont typeface="Wingdings" panose="05000000000000000000" pitchFamily="2" charset="2"/>
            </a:pPr>
            <a:r>
              <a:rPr lang="ru-RU" dirty="0" smtClean="0"/>
              <a:t>Введите текст, или вставьте объект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Введите заголовок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287524" y="260350"/>
            <a:ext cx="8569657" cy="605514"/>
          </a:xfrm>
        </p:spPr>
        <p:txBody>
          <a:bodyPr>
            <a:noAutofit/>
          </a:bodyPr>
          <a:lstStyle/>
          <a:p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81" name="ContentsTitle5" hidden="1"/>
          <p:cNvSpPr txBox="1"/>
          <p:nvPr/>
        </p:nvSpPr>
        <p:spPr>
          <a:xfrm>
            <a:off x="641276" y="2628856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2" name="line5" hidden="1"/>
          <p:cNvCxnSpPr/>
          <p:nvPr/>
        </p:nvCxnSpPr>
        <p:spPr>
          <a:xfrm>
            <a:off x="297656" y="2905879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ontentsNumber5" hidden="1"/>
          <p:cNvSpPr txBox="1"/>
          <p:nvPr/>
        </p:nvSpPr>
        <p:spPr>
          <a:xfrm>
            <a:off x="287524" y="2491040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5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84" name="ContentsTitle3">
            <a:hlinkClick r:id="" action="ppaction://noaction"/>
          </p:cNvPr>
          <p:cNvSpPr txBox="1"/>
          <p:nvPr/>
        </p:nvSpPr>
        <p:spPr>
          <a:xfrm>
            <a:off x="641276" y="196495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85" name="line3"/>
          <p:cNvCxnSpPr/>
          <p:nvPr/>
        </p:nvCxnSpPr>
        <p:spPr>
          <a:xfrm>
            <a:off x="297656" y="221804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ContentsNumber3">
            <a:hlinkClick r:id="" action="ppaction://noaction"/>
          </p:cNvPr>
          <p:cNvSpPr txBox="1"/>
          <p:nvPr/>
        </p:nvSpPr>
        <p:spPr>
          <a:xfrm>
            <a:off x="287524" y="1814439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3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87" name="ContentsTitle4" hidden="1"/>
          <p:cNvSpPr txBox="1"/>
          <p:nvPr/>
        </p:nvSpPr>
        <p:spPr>
          <a:xfrm>
            <a:off x="641276" y="2298492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8" name="line4" hidden="1"/>
          <p:cNvCxnSpPr/>
          <p:nvPr/>
        </p:nvCxnSpPr>
        <p:spPr>
          <a:xfrm>
            <a:off x="297656" y="2561963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ContentsNumber4" hidden="1"/>
          <p:cNvSpPr txBox="1"/>
          <p:nvPr/>
        </p:nvSpPr>
        <p:spPr>
          <a:xfrm>
            <a:off x="287524" y="2154327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4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90" name="ContentsTitle6" hidden="1"/>
          <p:cNvSpPr txBox="1"/>
          <p:nvPr/>
        </p:nvSpPr>
        <p:spPr>
          <a:xfrm>
            <a:off x="641276" y="296181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91" name="line6" hidden="1"/>
          <p:cNvCxnSpPr/>
          <p:nvPr/>
        </p:nvCxnSpPr>
        <p:spPr>
          <a:xfrm>
            <a:off x="297656" y="3249795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ontentsNumber6" hidden="1"/>
          <p:cNvSpPr txBox="1"/>
          <p:nvPr/>
        </p:nvSpPr>
        <p:spPr>
          <a:xfrm>
            <a:off x="287524" y="2830351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6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93" name="ContentsTitle2">
            <a:hlinkClick r:id="rId2" action="ppaction://hlinksldjump"/>
          </p:cNvPr>
          <p:cNvSpPr txBox="1"/>
          <p:nvPr/>
        </p:nvSpPr>
        <p:spPr>
          <a:xfrm>
            <a:off x="641276" y="1625065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94" name="line2"/>
          <p:cNvCxnSpPr/>
          <p:nvPr/>
        </p:nvCxnSpPr>
        <p:spPr>
          <a:xfrm>
            <a:off x="297656" y="1874131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ContentsNumber2">
            <a:hlinkClick r:id="rId2" action="ppaction://hlinksldjump"/>
          </p:cNvPr>
          <p:cNvSpPr txBox="1"/>
          <p:nvPr/>
        </p:nvSpPr>
        <p:spPr>
          <a:xfrm>
            <a:off x="287524" y="1468202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2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96" name="ContentsTitle7" hidden="1"/>
          <p:cNvSpPr txBox="1"/>
          <p:nvPr/>
        </p:nvSpPr>
        <p:spPr>
          <a:xfrm>
            <a:off x="641276" y="3310651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97" name="ContentsNumber7" hidden="1"/>
          <p:cNvSpPr txBox="1"/>
          <p:nvPr/>
        </p:nvSpPr>
        <p:spPr>
          <a:xfrm>
            <a:off x="287524" y="3160139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7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cxnSp>
        <p:nvCxnSpPr>
          <p:cNvPr id="98" name="line7" hidden="1"/>
          <p:cNvCxnSpPr/>
          <p:nvPr/>
        </p:nvCxnSpPr>
        <p:spPr>
          <a:xfrm>
            <a:off x="297656" y="3593711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ContentsTitle8" hidden="1"/>
          <p:cNvSpPr txBox="1"/>
          <p:nvPr/>
        </p:nvSpPr>
        <p:spPr>
          <a:xfrm>
            <a:off x="641276" y="3650537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0" name="line8" hidden="1"/>
          <p:cNvCxnSpPr/>
          <p:nvPr/>
        </p:nvCxnSpPr>
        <p:spPr>
          <a:xfrm>
            <a:off x="297656" y="393762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ContentsNumber8" hidden="1"/>
          <p:cNvSpPr txBox="1"/>
          <p:nvPr/>
        </p:nvSpPr>
        <p:spPr>
          <a:xfrm>
            <a:off x="287524" y="3500025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102" name="ContentsTitle13" hidden="1"/>
          <p:cNvSpPr txBox="1"/>
          <p:nvPr/>
        </p:nvSpPr>
        <p:spPr>
          <a:xfrm>
            <a:off x="649288" y="5413477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3" name="line13" hidden="1"/>
          <p:cNvCxnSpPr/>
          <p:nvPr/>
        </p:nvCxnSpPr>
        <p:spPr>
          <a:xfrm>
            <a:off x="297656" y="565720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ContentsNumber13" hidden="1"/>
          <p:cNvSpPr txBox="1"/>
          <p:nvPr/>
        </p:nvSpPr>
        <p:spPr>
          <a:xfrm>
            <a:off x="287524" y="5262961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13</a:t>
            </a:r>
          </a:p>
        </p:txBody>
      </p:sp>
      <p:sp>
        <p:nvSpPr>
          <p:cNvPr id="105" name="ContentsTitle11" hidden="1"/>
          <p:cNvSpPr txBox="1"/>
          <p:nvPr/>
        </p:nvSpPr>
        <p:spPr>
          <a:xfrm>
            <a:off x="649288" y="472734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6" name="line11" hidden="1"/>
          <p:cNvCxnSpPr/>
          <p:nvPr/>
        </p:nvCxnSpPr>
        <p:spPr>
          <a:xfrm>
            <a:off x="297656" y="4969375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ContentsNumber11" hidden="1"/>
          <p:cNvSpPr txBox="1"/>
          <p:nvPr/>
        </p:nvSpPr>
        <p:spPr>
          <a:xfrm>
            <a:off x="287524" y="4564134"/>
            <a:ext cx="239361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108" name="ContentsTitle15" hidden="1"/>
          <p:cNvSpPr txBox="1"/>
          <p:nvPr/>
        </p:nvSpPr>
        <p:spPr>
          <a:xfrm>
            <a:off x="649288" y="609959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09" name="line15" hidden="1"/>
          <p:cNvCxnSpPr/>
          <p:nvPr/>
        </p:nvCxnSpPr>
        <p:spPr>
          <a:xfrm>
            <a:off x="297656" y="6345037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ContentsNumber15" hidden="1"/>
          <p:cNvSpPr txBox="1"/>
          <p:nvPr/>
        </p:nvSpPr>
        <p:spPr>
          <a:xfrm>
            <a:off x="287524" y="5936386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15</a:t>
            </a:r>
          </a:p>
        </p:txBody>
      </p:sp>
      <p:sp>
        <p:nvSpPr>
          <p:cNvPr id="111" name="ContentsTitle12" hidden="1"/>
          <p:cNvSpPr txBox="1"/>
          <p:nvPr/>
        </p:nvSpPr>
        <p:spPr>
          <a:xfrm>
            <a:off x="649288" y="5073587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12" name="line12" hidden="1"/>
          <p:cNvCxnSpPr/>
          <p:nvPr/>
        </p:nvCxnSpPr>
        <p:spPr>
          <a:xfrm>
            <a:off x="297656" y="5313291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ContentsNumber12" hidden="1"/>
          <p:cNvSpPr txBox="1"/>
          <p:nvPr/>
        </p:nvSpPr>
        <p:spPr>
          <a:xfrm>
            <a:off x="287524" y="4916722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14" name="ContentsTitle9" hidden="1"/>
          <p:cNvSpPr txBox="1"/>
          <p:nvPr/>
        </p:nvSpPr>
        <p:spPr>
          <a:xfrm>
            <a:off x="649288" y="4015823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 smtClean="0"/>
              <a:t>Название раздела</a:t>
            </a:r>
          </a:p>
        </p:txBody>
      </p:sp>
      <p:cxnSp>
        <p:nvCxnSpPr>
          <p:cNvPr id="115" name="line9" hidden="1"/>
          <p:cNvCxnSpPr/>
          <p:nvPr/>
        </p:nvCxnSpPr>
        <p:spPr>
          <a:xfrm>
            <a:off x="297656" y="4281543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ontentsNumber9" hidden="1"/>
          <p:cNvSpPr txBox="1"/>
          <p:nvPr/>
        </p:nvSpPr>
        <p:spPr>
          <a:xfrm>
            <a:off x="287524" y="3839911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117" name="ContentsTitle14" hidden="1"/>
          <p:cNvSpPr txBox="1"/>
          <p:nvPr/>
        </p:nvSpPr>
        <p:spPr>
          <a:xfrm>
            <a:off x="649288" y="5747018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118" name="line14" hidden="1"/>
          <p:cNvCxnSpPr/>
          <p:nvPr/>
        </p:nvCxnSpPr>
        <p:spPr>
          <a:xfrm>
            <a:off x="297656" y="6001123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ContentsNumber14" hidden="1"/>
          <p:cNvSpPr txBox="1"/>
          <p:nvPr/>
        </p:nvSpPr>
        <p:spPr>
          <a:xfrm>
            <a:off x="287524" y="5602851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14</a:t>
            </a:r>
          </a:p>
        </p:txBody>
      </p:sp>
      <p:sp>
        <p:nvSpPr>
          <p:cNvPr id="120" name="ContentsTitle10" hidden="1"/>
          <p:cNvSpPr txBox="1"/>
          <p:nvPr/>
        </p:nvSpPr>
        <p:spPr>
          <a:xfrm>
            <a:off x="649288" y="4374760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</a:t>
            </a:r>
            <a:r>
              <a:rPr lang="ru-RU" sz="1600" dirty="0" smtClean="0"/>
              <a:t>раздела</a:t>
            </a:r>
            <a:endParaRPr lang="ru-RU" sz="1600" dirty="0"/>
          </a:p>
        </p:txBody>
      </p:sp>
      <p:cxnSp>
        <p:nvCxnSpPr>
          <p:cNvPr id="121" name="line10" hidden="1"/>
          <p:cNvCxnSpPr/>
          <p:nvPr/>
        </p:nvCxnSpPr>
        <p:spPr>
          <a:xfrm>
            <a:off x="297656" y="4625459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ContentsNumber10" hidden="1"/>
          <p:cNvSpPr txBox="1"/>
          <p:nvPr/>
        </p:nvSpPr>
        <p:spPr>
          <a:xfrm>
            <a:off x="287524" y="4205197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 smtClean="0">
                <a:solidFill>
                  <a:schemeClr val="bg2"/>
                </a:solidFill>
              </a:rPr>
              <a:t>10</a:t>
            </a:r>
          </a:p>
        </p:txBody>
      </p:sp>
      <p:sp>
        <p:nvSpPr>
          <p:cNvPr id="46" name="ContentsTitle1">
            <a:hlinkClick r:id="rId3" action="ppaction://hlinksldjump"/>
          </p:cNvPr>
          <p:cNvSpPr txBox="1"/>
          <p:nvPr/>
        </p:nvSpPr>
        <p:spPr>
          <a:xfrm>
            <a:off x="641276" y="1298289"/>
            <a:ext cx="7994027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47" name="line1"/>
          <p:cNvCxnSpPr/>
          <p:nvPr/>
        </p:nvCxnSpPr>
        <p:spPr>
          <a:xfrm>
            <a:off x="297656" y="1530215"/>
            <a:ext cx="855900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ontentsNumber1">
            <a:hlinkClick r:id="rId3" action="ppaction://hlinksldjump"/>
          </p:cNvPr>
          <p:cNvSpPr txBox="1"/>
          <p:nvPr/>
        </p:nvSpPr>
        <p:spPr>
          <a:xfrm>
            <a:off x="287524" y="1154655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49" name="Number1"/>
          <p:cNvSpPr txBox="1"/>
          <p:nvPr/>
        </p:nvSpPr>
        <p:spPr>
          <a:xfrm>
            <a:off x="8460432" y="1154655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smtClean="0">
                <a:solidFill>
                  <a:schemeClr val="bg2"/>
                </a:solidFill>
              </a:rPr>
              <a:t>3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50" name="Number2"/>
          <p:cNvSpPr txBox="1"/>
          <p:nvPr/>
        </p:nvSpPr>
        <p:spPr>
          <a:xfrm>
            <a:off x="8460432" y="1499317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smtClean="0">
                <a:solidFill>
                  <a:schemeClr val="bg2"/>
                </a:solidFill>
              </a:rPr>
              <a:t>6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51" name="Number3"/>
          <p:cNvSpPr txBox="1"/>
          <p:nvPr/>
        </p:nvSpPr>
        <p:spPr>
          <a:xfrm>
            <a:off x="8460432" y="1843980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smtClean="0">
                <a:solidFill>
                  <a:schemeClr val="bg2"/>
                </a:solidFill>
              </a:rPr>
              <a:t>9</a:t>
            </a:r>
            <a:endParaRPr lang="ru-RU" sz="1800" dirty="0" smtClean="0">
              <a:solidFill>
                <a:schemeClr val="bg2"/>
              </a:solidFill>
            </a:endParaRPr>
          </a:p>
        </p:txBody>
      </p:sp>
      <p:sp>
        <p:nvSpPr>
          <p:cNvPr id="52" name="Number5" hidden="1"/>
          <p:cNvSpPr txBox="1"/>
          <p:nvPr/>
        </p:nvSpPr>
        <p:spPr>
          <a:xfrm>
            <a:off x="8460432" y="2533306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3" name="Number6" hidden="1"/>
          <p:cNvSpPr txBox="1"/>
          <p:nvPr/>
        </p:nvSpPr>
        <p:spPr>
          <a:xfrm>
            <a:off x="8460432" y="2877969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4" name="Number7" hidden="1"/>
          <p:cNvSpPr txBox="1"/>
          <p:nvPr/>
        </p:nvSpPr>
        <p:spPr>
          <a:xfrm>
            <a:off x="8460432" y="3222632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5" name="Number8" hidden="1"/>
          <p:cNvSpPr txBox="1"/>
          <p:nvPr/>
        </p:nvSpPr>
        <p:spPr>
          <a:xfrm>
            <a:off x="8460432" y="3567295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6" name="Number4" hidden="1"/>
          <p:cNvSpPr txBox="1"/>
          <p:nvPr/>
        </p:nvSpPr>
        <p:spPr>
          <a:xfrm>
            <a:off x="8460432" y="2188643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7" name="Number9" hidden="1"/>
          <p:cNvSpPr txBox="1"/>
          <p:nvPr/>
        </p:nvSpPr>
        <p:spPr>
          <a:xfrm>
            <a:off x="8460432" y="3911958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8" name="Number10" hidden="1"/>
          <p:cNvSpPr txBox="1"/>
          <p:nvPr/>
        </p:nvSpPr>
        <p:spPr>
          <a:xfrm>
            <a:off x="8460432" y="4256620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59" name="Number11" hidden="1"/>
          <p:cNvSpPr txBox="1"/>
          <p:nvPr/>
        </p:nvSpPr>
        <p:spPr>
          <a:xfrm>
            <a:off x="8460432" y="4601282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0" name="Number12" hidden="1"/>
          <p:cNvSpPr txBox="1"/>
          <p:nvPr/>
        </p:nvSpPr>
        <p:spPr>
          <a:xfrm>
            <a:off x="8460432" y="4945944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1" name="Number13" hidden="1"/>
          <p:cNvSpPr txBox="1"/>
          <p:nvPr/>
        </p:nvSpPr>
        <p:spPr>
          <a:xfrm>
            <a:off x="8460432" y="5290606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2" name="Number14" hidden="1"/>
          <p:cNvSpPr txBox="1"/>
          <p:nvPr/>
        </p:nvSpPr>
        <p:spPr>
          <a:xfrm>
            <a:off x="8460432" y="5635268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63" name="Number15" hidden="1"/>
          <p:cNvSpPr txBox="1"/>
          <p:nvPr/>
        </p:nvSpPr>
        <p:spPr>
          <a:xfrm>
            <a:off x="8460432" y="5979930"/>
            <a:ext cx="383530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 smtClean="0">
                <a:solidFill>
                  <a:schemeClr val="bg2"/>
                </a:solidFill>
              </a:rPr>
              <a:t>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1"/>
          </p:nvPr>
        </p:nvSpPr>
        <p:spPr>
          <a:xfrm>
            <a:off x="287338" y="1268413"/>
            <a:ext cx="8569325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12"/>
          </p:nvPr>
        </p:nvSpPr>
        <p:spPr>
          <a:xfrm>
            <a:off x="287339" y="1268413"/>
            <a:ext cx="4140200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3"/>
          </p:nvPr>
        </p:nvSpPr>
        <p:spPr>
          <a:xfrm>
            <a:off x="4702630" y="1268413"/>
            <a:ext cx="4140200" cy="50768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Введите заголовок</a:t>
            </a: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87339" y="260350"/>
            <a:ext cx="8569324" cy="608400"/>
          </a:xfrm>
        </p:spPr>
        <p:txBody>
          <a:bodyPr vert="horz" lIns="0" tIns="0" rIns="0" bIns="0" rtlCol="0" anchor="b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ru-RU" dirty="0" smtClean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0" y="-25400"/>
            <a:ext cx="19305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Используйте выделение+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стилей текста.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строку и нажмите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655" marR="0" lvl="2" indent="-27178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1"/>
          </p:nvPr>
        </p:nvSpPr>
        <p:spPr>
          <a:xfrm>
            <a:off x="287338" y="1268414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>
            <a:off x="287338" y="3911600"/>
            <a:ext cx="8569325" cy="241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337" y="260350"/>
            <a:ext cx="8569326" cy="607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7339" y="1268414"/>
            <a:ext cx="8560316" cy="50609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Первый уровень</a:t>
            </a:r>
          </a:p>
          <a:p>
            <a:pPr lvl="2"/>
            <a:r>
              <a:rPr lang="ru-RU" dirty="0" smtClean="0"/>
              <a:t>Второй уровень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97656" y="1042103"/>
            <a:ext cx="855900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566352" y="6522318"/>
            <a:ext cx="0" cy="144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633636" y="6469798"/>
            <a:ext cx="510363" cy="173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600" b="1" smtClean="0">
                <a:solidFill>
                  <a:schemeClr val="tx1"/>
                </a:solidFill>
              </a:rPr>
              <a:t>‹#›</a:t>
            </a:fld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LogoRus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ru-RU" sz="1600" noProof="0" dirty="0" smtClean="0">
                <a:solidFill>
                  <a:schemeClr val="bg2"/>
                </a:solidFill>
              </a:rPr>
              <a:t>Газпром нефть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14" name="LogoEng" hidden="1"/>
          <p:cNvSpPr/>
          <p:nvPr/>
        </p:nvSpPr>
        <p:spPr>
          <a:xfrm>
            <a:off x="5436096" y="6465926"/>
            <a:ext cx="3096717" cy="2468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 algn="r"/>
            <a:r>
              <a:rPr lang="en-US" sz="1600" noProof="0" dirty="0" smtClean="0">
                <a:solidFill>
                  <a:schemeClr val="bg2"/>
                </a:solidFill>
              </a:rPr>
              <a:t>Gazprom </a:t>
            </a:r>
            <a:r>
              <a:rPr lang="en-US" sz="1600" noProof="0" dirty="0" err="1" smtClean="0">
                <a:solidFill>
                  <a:schemeClr val="bg2"/>
                </a:solidFill>
              </a:rPr>
              <a:t>neft</a:t>
            </a:r>
            <a:endParaRPr lang="ru-RU" sz="1600" noProof="0" dirty="0">
              <a:solidFill>
                <a:schemeClr val="bg2"/>
              </a:solidFill>
            </a:endParaRPr>
          </a:p>
        </p:txBody>
      </p:sp>
      <p:sp>
        <p:nvSpPr>
          <p:cNvPr id="4" name="Footer"/>
          <p:cNvSpPr/>
          <p:nvPr/>
        </p:nvSpPr>
        <p:spPr>
          <a:xfrm>
            <a:off x="298896" y="6440488"/>
            <a:ext cx="5137200" cy="252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endParaRPr lang="ru-RU" sz="1600" dirty="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90000"/>
        <a:buFont typeface="Wingdings" panose="05000000000000000000" pitchFamily="2" charset="2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marR="0" indent="-26543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2925" indent="-266700" algn="l" defTabSz="914400" rtl="0" eaLnBrk="1" latinLnBrk="0" hangingPunct="1">
        <a:spcBef>
          <a:spcPts val="600"/>
        </a:spcBef>
        <a:buClr>
          <a:schemeClr val="accent3"/>
        </a:buClr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3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hem21.info/info/1031720/" TargetMode="External"/><Relationship Id="rId3" Type="http://schemas.openxmlformats.org/officeDocument/2006/relationships/hyperlink" Target="https://studfile.net/preview/7275740/page:24/" TargetMode="External"/><Relationship Id="rId7" Type="http://schemas.openxmlformats.org/officeDocument/2006/relationships/hyperlink" Target="https://studfile.net/preview/403588/page:12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udfile.net/preview/8242792/page:3/" TargetMode="External"/><Relationship Id="rId5" Type="http://schemas.openxmlformats.org/officeDocument/2006/relationships/hyperlink" Target="https://elar.urfu.ru/bitstream/10995/3568/11/1358540_lectures_ch_1.pdf?ysclid=m73nd3pp3t992033606" TargetMode="External"/><Relationship Id="rId4" Type="http://schemas.openxmlformats.org/officeDocument/2006/relationships/hyperlink" Target="https://library.pguas.ru/xmlui/bitstream/handle/123456789/1387/%D0%A8%D0%B8%D1%82%D0%BE%D0%B2%D0%B0_%D0%A1%D0%BE%D0%B2%D1%80%D0%B5%D0%BC%D0%B5%D0%BD%D0%BD%D1%8B%D0%B5%20%D0%BA%D0%BE%D0%BC%D0%BF%D0%BE%D0%B7%D0%B8%D1%86%D0%B8%D0%BE%D0%BD%D0%BD%D1%8B%D0%B5%20%D0%BC%D0%B0%D1%82%D0%B5%D1%80%D0%B8%D0%B0%D0%BB%D1%8B.pdf?sequence=1&amp;isAllowed=y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8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60.png"/><Relationship Id="rId5" Type="http://schemas.openxmlformats.org/officeDocument/2006/relationships/image" Target="../media/image23.png"/><Relationship Id="rId15" Type="http://schemas.openxmlformats.org/officeDocument/2006/relationships/image" Target="../media/image30.png"/><Relationship Id="rId10" Type="http://schemas.openxmlformats.org/officeDocument/2006/relationships/hyperlink" Target="https://ru.wikipedia.org/wiki/%D0%9F%D0%BE%D0%BB%D0%B8%D0%B2%D0%B8%D0%BD%D0%B8%D0%BB%D0%BE%D0%B2%D1%8B%D0%B9_%D1%81%D0%BF%D0%B8%D1%80%D1%82" TargetMode="External"/><Relationship Id="rId4" Type="http://schemas.openxmlformats.org/officeDocument/2006/relationships/image" Target="../media/image22.png"/><Relationship Id="rId9" Type="http://schemas.openxmlformats.org/officeDocument/2006/relationships/image" Target="../media/image250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adline"/>
          <p:cNvSpPr>
            <a:spLocks noGrp="1"/>
          </p:cNvSpPr>
          <p:nvPr>
            <p:ph type="ctrTitle"/>
          </p:nvPr>
        </p:nvSpPr>
        <p:spPr>
          <a:xfrm>
            <a:off x="4355976" y="3212976"/>
            <a:ext cx="5652628" cy="1620180"/>
          </a:xfrm>
        </p:spPr>
        <p:txBody>
          <a:bodyPr/>
          <a:lstStyle/>
          <a:p>
            <a:r>
              <a:rPr lang="ru-RU" sz="2400" dirty="0" smtClean="0"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latin typeface="Arial Black" panose="020B0A04020102020204" pitchFamily="34" charset="0"/>
              </a:rPr>
            </a:br>
            <a:r>
              <a:rPr lang="ru-RU" sz="2400" dirty="0" smtClean="0">
                <a:latin typeface="Arial Black" panose="020B0A04020102020204" pitchFamily="34" charset="0"/>
              </a:rPr>
              <a:t>Исследование условий модификации поверхности наполнителей различной природы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4" name="Enterprise"/>
          <p:cNvSpPr>
            <a:spLocks noGrp="1"/>
          </p:cNvSpPr>
          <p:nvPr>
            <p:ph type="subTitle" idx="1"/>
          </p:nvPr>
        </p:nvSpPr>
        <p:spPr>
          <a:xfrm>
            <a:off x="71500" y="5398600"/>
            <a:ext cx="4284662" cy="323851"/>
          </a:xfrm>
        </p:spPr>
        <p:txBody>
          <a:bodyPr>
            <a:normAutofit/>
          </a:bodyPr>
          <a:lstStyle/>
          <a:p>
            <a:r>
              <a:rPr lang="ru-RU" sz="1200" dirty="0" smtClean="0"/>
              <a:t>11 класс, БОУ </a:t>
            </a:r>
            <a:r>
              <a:rPr lang="ru-RU" sz="1200" dirty="0" err="1" smtClean="0"/>
              <a:t>г.Омска</a:t>
            </a:r>
            <a:r>
              <a:rPr lang="ru-RU" sz="1200" dirty="0" smtClean="0"/>
              <a:t> «Лицей №143»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Unit"/>
          <p:cNvSpPr>
            <a:spLocks noGrp="1"/>
          </p:cNvSpPr>
          <p:nvPr>
            <p:ph type="body" sz="quarter" idx="10"/>
          </p:nvPr>
        </p:nvSpPr>
        <p:spPr>
          <a:xfrm>
            <a:off x="71500" y="5398600"/>
            <a:ext cx="4212468" cy="550865"/>
          </a:xfrm>
        </p:spPr>
        <p:txBody>
          <a:bodyPr/>
          <a:lstStyle/>
          <a:p>
            <a:r>
              <a:rPr lang="ru-RU" sz="1200" dirty="0" smtClean="0"/>
              <a:t>11 класс, БОУ </a:t>
            </a:r>
            <a:r>
              <a:rPr lang="ru-RU" sz="1200" dirty="0" err="1" smtClean="0"/>
              <a:t>г.Омска</a:t>
            </a:r>
            <a:r>
              <a:rPr lang="ru-RU" sz="1200" dirty="0" smtClean="0"/>
              <a:t> «Гимназия №69 им. </a:t>
            </a:r>
            <a:r>
              <a:rPr lang="ru-RU" sz="1200" dirty="0" err="1" smtClean="0"/>
              <a:t>Чередова</a:t>
            </a:r>
            <a:r>
              <a:rPr lang="ru-RU" sz="1200" dirty="0" smtClean="0"/>
              <a:t> И.М.»</a:t>
            </a:r>
            <a:endParaRPr lang="ru-RU" sz="1200" dirty="0"/>
          </a:p>
          <a:p>
            <a:endParaRPr lang="ru-RU" dirty="0"/>
          </a:p>
        </p:txBody>
      </p:sp>
      <p:sp>
        <p:nvSpPr>
          <p:cNvPr id="9" name="Author"/>
          <p:cNvSpPr>
            <a:spLocks noGrp="1"/>
          </p:cNvSpPr>
          <p:nvPr>
            <p:ph type="body" sz="quarter" idx="11"/>
          </p:nvPr>
        </p:nvSpPr>
        <p:spPr>
          <a:xfrm>
            <a:off x="71500" y="4977172"/>
            <a:ext cx="4140000" cy="421428"/>
          </a:xfrm>
        </p:spPr>
        <p:txBody>
          <a:bodyPr/>
          <a:lstStyle/>
          <a:p>
            <a:r>
              <a:rPr lang="ru-RU" sz="1200" b="1" dirty="0" smtClean="0"/>
              <a:t>Авторы: </a:t>
            </a:r>
            <a:r>
              <a:rPr lang="ru-RU" sz="1200" dirty="0" err="1" smtClean="0"/>
              <a:t>Маркуносов</a:t>
            </a:r>
            <a:r>
              <a:rPr lang="ru-RU" sz="1200" dirty="0" smtClean="0"/>
              <a:t> Кирилл Александрович, Скорняков Артём Алексеевич, Зверев Степан Алексеевич</a:t>
            </a:r>
            <a:endParaRPr lang="ru-RU" sz="1200" dirty="0"/>
          </a:p>
        </p:txBody>
      </p:sp>
      <p:sp>
        <p:nvSpPr>
          <p:cNvPr id="11" name="Date"/>
          <p:cNvSpPr>
            <a:spLocks noGrp="1"/>
          </p:cNvSpPr>
          <p:nvPr>
            <p:ph type="body" sz="quarter" idx="12"/>
          </p:nvPr>
        </p:nvSpPr>
        <p:spPr>
          <a:xfrm>
            <a:off x="71500" y="5265204"/>
            <a:ext cx="4464496" cy="635288"/>
          </a:xfrm>
        </p:spPr>
        <p:txBody>
          <a:bodyPr/>
          <a:lstStyle/>
          <a:p>
            <a:r>
              <a:rPr lang="ru-RU" sz="1200" b="1" dirty="0" smtClean="0"/>
              <a:t>Научный руководитель: </a:t>
            </a:r>
            <a:r>
              <a:rPr lang="ru-RU" sz="1200" dirty="0" smtClean="0"/>
              <a:t>Шубенкова Екатерина </a:t>
            </a:r>
            <a:r>
              <a:rPr lang="ru-RU" sz="1200" dirty="0" err="1" smtClean="0"/>
              <a:t>Гаррьевна</a:t>
            </a:r>
            <a:endParaRPr lang="ru-RU" sz="1200" dirty="0"/>
          </a:p>
        </p:txBody>
      </p:sp>
      <p:pic>
        <p:nvPicPr>
          <p:cNvPr id="1026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98" y="5780013"/>
            <a:ext cx="4644008" cy="85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9594" y="1468788"/>
            <a:ext cx="3780420" cy="488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7336" y="260350"/>
            <a:ext cx="8856663" cy="607021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ПРАКТИКА. Модификация поверхности частиц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углерода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4110" y="1665313"/>
            <a:ext cx="1895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▼ </a:t>
            </a:r>
            <a:r>
              <a:rPr lang="ru-RU" dirty="0">
                <a:solidFill>
                  <a:srgbClr val="C00000"/>
                </a:solidFill>
              </a:rPr>
              <a:t>олеат </a:t>
            </a:r>
            <a:r>
              <a:rPr lang="ru-RU" dirty="0" smtClean="0">
                <a:solidFill>
                  <a:srgbClr val="C00000"/>
                </a:solidFill>
              </a:rPr>
              <a:t>натрия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9" name="Соединительная линия уступом 18"/>
          <p:cNvCxnSpPr/>
          <p:nvPr/>
        </p:nvCxnSpPr>
        <p:spPr>
          <a:xfrm>
            <a:off x="2443733" y="1665313"/>
            <a:ext cx="4572555" cy="4309816"/>
          </a:xfrm>
          <a:prstGeom prst="bentConnector3">
            <a:avLst>
              <a:gd name="adj1" fmla="val 42918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15" y="5849534"/>
            <a:ext cx="360039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203848" y="6001080"/>
            <a:ext cx="957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>
                <a:solidFill>
                  <a:srgbClr val="C00000"/>
                </a:solidFill>
              </a:rPr>
              <a:t>▲ ПВС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8" r="25073"/>
          <a:stretch>
            <a:fillRect/>
          </a:stretch>
        </p:blipFill>
        <p:spPr bwMode="auto">
          <a:xfrm>
            <a:off x="647564" y="1470983"/>
            <a:ext cx="1755490" cy="488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Прямоугольник 5125"/>
          <p:cNvSpPr/>
          <p:nvPr/>
        </p:nvSpPr>
        <p:spPr>
          <a:xfrm>
            <a:off x="1027418" y="1392244"/>
            <a:ext cx="897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▼ГМЦ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079" y="5197083"/>
            <a:ext cx="867789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6" r="11206"/>
          <a:stretch>
            <a:fillRect/>
          </a:stretch>
        </p:blipFill>
        <p:spPr bwMode="auto">
          <a:xfrm>
            <a:off x="6720054" y="1465679"/>
            <a:ext cx="1602319" cy="485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985105" y="5976084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▲КМИН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054" y="1447251"/>
            <a:ext cx="17654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 rot="16200000">
            <a:off x="3058239" y="3716045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4394188" y="3724461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5365895" y="3727329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3999207" y="3750109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6200000">
            <a:off x="777640" y="3322507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>
            <a:off x="1749347" y="3325375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6811103" y="3540628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16200000">
            <a:off x="7828605" y="3566275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5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18" y="883781"/>
            <a:ext cx="877216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457465"/>
            <a:ext cx="1620180" cy="28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ПРАКТИКА. Анализ результатов (ГЛИНА)</a:t>
            </a:r>
            <a:endParaRPr lang="ru-RU" dirty="0"/>
          </a:p>
        </p:txBody>
      </p:sp>
      <p:sp>
        <p:nvSpPr>
          <p:cNvPr id="5" name="AutoShape 2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6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8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11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13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4" name="AutoShape 3" descr="blob:https://web.telegram.org/170dd21f-aec3-464c-9f36-e1cf9b0b54f1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0" y="1137781"/>
          <a:ext cx="9144000" cy="5720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6675" y="922338"/>
            <a:ext cx="677814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US" sz="2200" dirty="0" smtClean="0"/>
              <a:t>V, </a:t>
            </a:r>
            <a:r>
              <a:rPr lang="ru-RU" sz="2200" dirty="0" smtClean="0"/>
              <a:t>мл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ПРАКТИКА. Анализ результатов (ТЕХУГЛЕРОД СН85)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988" y="6237312"/>
            <a:ext cx="1871451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18" y="883781"/>
            <a:ext cx="877216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6675" y="922338"/>
            <a:ext cx="677814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US" sz="2200" dirty="0" smtClean="0"/>
              <a:t>V, </a:t>
            </a:r>
            <a:r>
              <a:rPr lang="ru-RU" sz="2200" dirty="0" smtClean="0"/>
              <a:t>мл</a:t>
            </a:r>
          </a:p>
        </p:txBody>
      </p:sp>
      <p:graphicFrame>
        <p:nvGraphicFramePr>
          <p:cNvPr id="30" name="Диаграмма 29"/>
          <p:cNvGraphicFramePr/>
          <p:nvPr/>
        </p:nvGraphicFramePr>
        <p:xfrm>
          <a:off x="0" y="1137781"/>
          <a:ext cx="9144000" cy="5720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5" name="AutoShape 2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AutoShape 4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6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8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11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13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2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493CFC2-FDF9-4117-B074-28F763A5C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496" y="1664804"/>
            <a:ext cx="9068634" cy="3564396"/>
          </a:xfrm>
          <a:prstGeom prst="roundRect">
            <a:avLst>
              <a:gd name="adj" fmla="val 1251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5" name="AutoShape 2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AutoShape 4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6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8" descr="blob:https://web.telegram.org/db01bf83-dd3f-483f-abd8-079b50c1c75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11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13" descr="blob:https://web.telegram.org/c6f7d941-8fd3-4fb2-a2f7-d161416840d4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2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ACF0EFE-B595-022A-9232-EA11024B0C94}"/>
              </a:ext>
            </a:extLst>
          </p:cNvPr>
          <p:cNvSpPr txBox="1"/>
          <p:nvPr/>
        </p:nvSpPr>
        <p:spPr bwMode="auto">
          <a:xfrm>
            <a:off x="251222" y="1112981"/>
            <a:ext cx="8638997" cy="5465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900"/>
              </a:spcAft>
              <a:buNone/>
            </a:pPr>
            <a:r>
              <a:rPr lang="ru-RU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1. </a:t>
            </a:r>
            <a:r>
              <a:rPr lang="ru-RU" dirty="0">
                <a:latin typeface="GPN_DIN Regular"/>
              </a:rPr>
              <a:t>Адсорбция ПАВ на поверхности технического углерода // </a:t>
            </a:r>
            <a:r>
              <a:rPr lang="en-US" dirty="0" err="1">
                <a:latin typeface="GPN_DIN Regular"/>
              </a:rPr>
              <a:t>studfile</a:t>
            </a:r>
            <a:r>
              <a:rPr lang="ru-RU" dirty="0">
                <a:latin typeface="GPN_DIN Regular"/>
              </a:rPr>
              <a:t> URL: 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 tooltip="https://studfile.net/preview/7275740/page:24/"/>
              </a:rPr>
              <a:t>https://studfile.net/preview/7275740/page:24/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900"/>
              </a:spcAft>
              <a:buNone/>
            </a:pPr>
            <a:r>
              <a:rPr lang="ru-RU" dirty="0">
                <a:latin typeface="GPN_DIN Regular"/>
              </a:rPr>
              <a:t>2. Современные композиционные строительные материалы// </a:t>
            </a:r>
            <a:r>
              <a:rPr lang="ru-RU" dirty="0" err="1">
                <a:latin typeface="GPN_DIN Regular"/>
              </a:rPr>
              <a:t>library.pguas</a:t>
            </a:r>
            <a:r>
              <a:rPr lang="ru-RU" dirty="0">
                <a:latin typeface="GPN_DIN Regular"/>
              </a:rPr>
              <a:t> URL: 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&lt;4D6963726F736F667420576F7264202D20D8E8F2EEE2E05FD1EEE2F0E5ECE5EDEDFBE520EAEEECEFEEE7E8F6E8EEEDEDFBE520ECE0F2E5F0E8E0EBFB&gt;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900"/>
              </a:spcAft>
              <a:buNone/>
            </a:pPr>
            <a:r>
              <a:rPr lang="ru-RU" dirty="0">
                <a:latin typeface="GPN_DIN Regular"/>
              </a:rPr>
              <a:t>3. Определение и классификации полимерных композитов. Механизм взаимодействия компонентов // </a:t>
            </a:r>
            <a:r>
              <a:rPr lang="en-US" dirty="0" err="1">
                <a:latin typeface="GPN_DIN Regular"/>
              </a:rPr>
              <a:t>elar</a:t>
            </a:r>
            <a:r>
              <a:rPr lang="ru-RU" dirty="0">
                <a:latin typeface="GPN_DIN Regular"/>
              </a:rPr>
              <a:t>.</a:t>
            </a:r>
            <a:r>
              <a:rPr lang="en-US" dirty="0" err="1">
                <a:latin typeface="GPN_DIN Regular"/>
              </a:rPr>
              <a:t>urfu</a:t>
            </a:r>
            <a:r>
              <a:rPr lang="en-US" dirty="0">
                <a:latin typeface="GPN_DIN Regular"/>
              </a:rPr>
              <a:t> URL</a:t>
            </a:r>
            <a:r>
              <a:rPr lang="ru-RU" dirty="0">
                <a:latin typeface="GPN_DIN Regular"/>
              </a:rPr>
              <a:t>: 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https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://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elar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.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urfu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.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ru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/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bitstream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/10995/3568/11/1358540_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lectures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_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ch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_1.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pdf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?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ysclid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=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m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73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nd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3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pp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3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t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992033606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900"/>
              </a:spcAft>
              <a:buNone/>
            </a:pPr>
            <a:r>
              <a:rPr lang="ru-RU" dirty="0">
                <a:latin typeface="GPN_DIN Regular"/>
              </a:rPr>
              <a:t>4. Наполнители // </a:t>
            </a:r>
            <a:r>
              <a:rPr lang="en-US" dirty="0" err="1">
                <a:latin typeface="GPN_DIN Regular"/>
              </a:rPr>
              <a:t>studfile</a:t>
            </a:r>
            <a:r>
              <a:rPr lang="ru-RU" dirty="0">
                <a:latin typeface="GPN_DIN Regular"/>
              </a:rPr>
              <a:t> URL: 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6"/>
              </a:rPr>
              <a:t>https://studfile.net/preview/8242792/page:3/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900"/>
              </a:spcAft>
              <a:buNone/>
            </a:pPr>
            <a:r>
              <a:rPr lang="ru-RU" dirty="0">
                <a:latin typeface="GPN_DIN Regular"/>
              </a:rPr>
              <a:t>5. Модификация наполнителей // </a:t>
            </a:r>
            <a:r>
              <a:rPr lang="en-US" dirty="0" err="1">
                <a:latin typeface="GPN_DIN Regular"/>
              </a:rPr>
              <a:t>studfile</a:t>
            </a:r>
            <a:r>
              <a:rPr lang="en-US" dirty="0">
                <a:latin typeface="GPN_DIN Regular"/>
              </a:rPr>
              <a:t> URL</a:t>
            </a:r>
            <a:r>
              <a:rPr lang="ru-RU" dirty="0">
                <a:latin typeface="GPN_DIN Regular"/>
              </a:rPr>
              <a:t>: 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https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://</a:t>
            </a:r>
            <a:r>
              <a:rPr lang="en-US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studfile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.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net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/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preview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/403588/</a:t>
            </a:r>
            <a:r>
              <a:rPr lang="en-US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page</a:t>
            </a: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7"/>
              </a:rPr>
              <a:t>:12/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900"/>
              </a:spcAft>
            </a:pPr>
            <a:r>
              <a:rPr lang="ru-RU" dirty="0">
                <a:latin typeface="GPN_DIN Regular"/>
              </a:rPr>
              <a:t>6. Присадки и наполнители. // </a:t>
            </a:r>
            <a:r>
              <a:rPr lang="en-US" dirty="0">
                <a:latin typeface="GPN_DIN Regular"/>
              </a:rPr>
              <a:t>chem</a:t>
            </a:r>
            <a:r>
              <a:rPr lang="ru-RU" dirty="0">
                <a:latin typeface="GPN_DIN Regular"/>
              </a:rPr>
              <a:t>21 </a:t>
            </a:r>
            <a:r>
              <a:rPr lang="en-US" dirty="0">
                <a:latin typeface="GPN_DIN Regular"/>
              </a:rPr>
              <a:t>URL</a:t>
            </a:r>
            <a:r>
              <a:rPr lang="ru-RU" dirty="0">
                <a:latin typeface="GPN_DIN Regular"/>
              </a:rPr>
              <a:t>: </a:t>
            </a:r>
            <a:r>
              <a:rPr lang="ru-RU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8"/>
              </a:rPr>
              <a:t>https://www.chem21.info/info/1031720</a:t>
            </a:r>
            <a:r>
              <a:rPr lang="ru-RU" u="sng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hlinkClick r:id="rId8"/>
              </a:rPr>
              <a:t>/</a:t>
            </a:r>
            <a:r>
              <a:rPr lang="ru-RU" dirty="0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35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Slide"/>
          <p:cNvSpPr>
            <a:spLocks noGrp="1"/>
          </p:cNvSpPr>
          <p:nvPr>
            <p:ph type="title"/>
          </p:nvPr>
        </p:nvSpPr>
        <p:spPr>
          <a:xfrm>
            <a:off x="287338" y="260350"/>
            <a:ext cx="8569326" cy="605514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</a:t>
            </a:r>
            <a:endParaRPr lang="ru-RU" b="1" dirty="0"/>
          </a:p>
        </p:txBody>
      </p:sp>
      <p:pic>
        <p:nvPicPr>
          <p:cNvPr id="3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14380"/>
            <a:ext cx="3098918" cy="1764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АКТУАЛЬНОСТЬ РАБОТЫ</a:t>
            </a:r>
          </a:p>
        </p:txBody>
      </p:sp>
      <p:pic>
        <p:nvPicPr>
          <p:cNvPr id="3" name="Picture 8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512" y="4543291"/>
            <a:ext cx="2904743" cy="193528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02" y="1424521"/>
            <a:ext cx="3136349" cy="176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771" y="1424521"/>
            <a:ext cx="2878031" cy="176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332" y="3248980"/>
            <a:ext cx="2511470" cy="1641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02" y="3284696"/>
            <a:ext cx="1954060" cy="251719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hdpic.club/uploads/posts/2022-01/1642992462_6-hdpic-club-p-samolet-iz-karbona-foto-1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0" r="9174"/>
          <a:stretch>
            <a:fillRect/>
          </a:stretch>
        </p:blipFill>
        <p:spPr bwMode="auto">
          <a:xfrm>
            <a:off x="3451949" y="1446078"/>
            <a:ext cx="2550197" cy="17210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287524" y="1196752"/>
            <a:ext cx="8748972" cy="5060950"/>
          </a:xfrm>
        </p:spPr>
        <p:txBody>
          <a:bodyPr>
            <a:normAutofit lnSpcReduction="10000"/>
          </a:bodyPr>
          <a:lstStyle/>
          <a:p>
            <a:pPr marL="571500" indent="-571500" defTabSz="955675"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работы: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 smtClean="0"/>
              <a:t>исследовать возможность модификации поверхности </a:t>
            </a:r>
            <a:r>
              <a:rPr lang="ru-RU" b="0" dirty="0"/>
              <a:t>наполнителя с </a:t>
            </a:r>
            <a:r>
              <a:rPr lang="ru-RU" b="0" dirty="0" smtClean="0"/>
              <a:t>помощью ПАВ</a:t>
            </a:r>
            <a:endParaRPr lang="ru-RU" b="0" dirty="0"/>
          </a:p>
          <a:p>
            <a:pPr marL="571500" indent="-571500" defTabSz="955675">
              <a:defRPr/>
            </a:pP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defTabSz="955675"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 проекта</a:t>
            </a:r>
            <a:r>
              <a:rPr lang="ru-RU" b="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b="0" dirty="0" smtClean="0"/>
              <a:t>Изучить химические принципы</a:t>
            </a:r>
            <a:r>
              <a:rPr lang="ru-RU" b="0" dirty="0"/>
              <a:t>, лежащие в </a:t>
            </a:r>
            <a:r>
              <a:rPr lang="ru-RU" b="0" dirty="0" smtClean="0"/>
              <a:t>основе создания композитов.</a:t>
            </a:r>
            <a:endParaRPr lang="ru-RU" b="0" dirty="0"/>
          </a:p>
          <a:p>
            <a:r>
              <a:rPr lang="en-US" b="0" dirty="0" smtClean="0"/>
              <a:t>2</a:t>
            </a: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Провести исследовательскую работу по модификации поверхности наполнителей.</a:t>
            </a:r>
          </a:p>
          <a:p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 Изучить кинетику седиментации частиц наполнителя в зависимости от природы ПАВ-модификатора, определить оптимальную концентрацию ПАВ.</a:t>
            </a:r>
            <a:endParaRPr lang="en-US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Сделать выводы опираясь на результаты эксперимента</a:t>
            </a:r>
          </a:p>
        </p:txBody>
      </p:sp>
      <p:sp>
        <p:nvSpPr>
          <p:cNvPr id="4" name="TitleSlide"/>
          <p:cNvSpPr>
            <a:spLocks noGrp="1"/>
          </p:cNvSpPr>
          <p:nvPr>
            <p:ph type="title"/>
          </p:nvPr>
        </p:nvSpPr>
        <p:spPr>
          <a:xfrm>
            <a:off x="287338" y="260350"/>
            <a:ext cx="8569326" cy="605514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ЦЕЛИ И ЗАДАЧИ ПРОЕКТА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1"/>
          </p:nvPr>
        </p:nvSpPr>
        <p:spPr>
          <a:xfrm>
            <a:off x="287339" y="1268413"/>
            <a:ext cx="8569138" cy="972455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Композит</a:t>
            </a:r>
            <a:r>
              <a:rPr lang="ru-RU" sz="1800" b="0" dirty="0"/>
              <a:t> — это многокомпонентный материал, изготовленный из двух или более компонентов с существенно различными физическими и/или химическими свойствами</a:t>
            </a:r>
            <a:r>
              <a:rPr lang="ru-RU" sz="1800" b="0" dirty="0" smtClean="0"/>
              <a:t>.</a:t>
            </a:r>
            <a:endParaRPr lang="ru-RU" sz="18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ЧТО ТАКОЕ КОМПОЗИТ?</a:t>
            </a:r>
          </a:p>
        </p:txBody>
      </p:sp>
      <p:grpSp>
        <p:nvGrpSpPr>
          <p:cNvPr id="62" name="Google Shape;9425;p75"/>
          <p:cNvGrpSpPr/>
          <p:nvPr/>
        </p:nvGrpSpPr>
        <p:grpSpPr>
          <a:xfrm>
            <a:off x="275088" y="2348880"/>
            <a:ext cx="4248476" cy="2720422"/>
            <a:chOff x="2375139" y="2595741"/>
            <a:chExt cx="841316" cy="483537"/>
          </a:xfrm>
        </p:grpSpPr>
        <p:sp>
          <p:nvSpPr>
            <p:cNvPr id="63" name="Google Shape;9427;p75"/>
            <p:cNvSpPr/>
            <p:nvPr/>
          </p:nvSpPr>
          <p:spPr>
            <a:xfrm>
              <a:off x="2530550" y="2913581"/>
              <a:ext cx="530589" cy="165697"/>
            </a:xfrm>
            <a:custGeom>
              <a:avLst/>
              <a:gdLst/>
              <a:ahLst/>
              <a:cxnLst/>
              <a:rect l="l" t="t" r="r" b="b"/>
              <a:pathLst>
                <a:path w="116549" h="36397" extrusionOk="0">
                  <a:moveTo>
                    <a:pt x="18199" y="1"/>
                  </a:moveTo>
                  <a:cubicBezTo>
                    <a:pt x="8148" y="1"/>
                    <a:pt x="1" y="8148"/>
                    <a:pt x="1" y="18198"/>
                  </a:cubicBezTo>
                  <a:cubicBezTo>
                    <a:pt x="1" y="28249"/>
                    <a:pt x="8148" y="36396"/>
                    <a:pt x="18199" y="36396"/>
                  </a:cubicBezTo>
                  <a:lnTo>
                    <a:pt x="98350" y="36396"/>
                  </a:lnTo>
                  <a:cubicBezTo>
                    <a:pt x="108401" y="36396"/>
                    <a:pt x="116548" y="28249"/>
                    <a:pt x="116548" y="18198"/>
                  </a:cubicBezTo>
                  <a:cubicBezTo>
                    <a:pt x="116548" y="8148"/>
                    <a:pt x="108401" y="1"/>
                    <a:pt x="98350" y="1"/>
                  </a:cubicBezTo>
                  <a:close/>
                </a:path>
              </a:pathLst>
            </a:custGeom>
            <a:ln w="28575">
              <a:solidFill>
                <a:schemeClr val="accent1"/>
              </a:solidFill>
              <a:headEnd type="none" w="sm" len="sm"/>
              <a:tailEnd type="none" w="sm" len="sm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4" name="Google Shape;9430;p75"/>
            <p:cNvGrpSpPr/>
            <p:nvPr/>
          </p:nvGrpSpPr>
          <p:grpSpPr>
            <a:xfrm>
              <a:off x="2375139" y="2595741"/>
              <a:ext cx="841316" cy="296825"/>
              <a:chOff x="2375139" y="2595741"/>
              <a:chExt cx="841316" cy="296825"/>
            </a:xfrm>
          </p:grpSpPr>
          <p:grpSp>
            <p:nvGrpSpPr>
              <p:cNvPr id="65" name="Google Shape;9431;p75"/>
              <p:cNvGrpSpPr/>
              <p:nvPr/>
            </p:nvGrpSpPr>
            <p:grpSpPr>
              <a:xfrm>
                <a:off x="2375139" y="2595741"/>
                <a:ext cx="377898" cy="296825"/>
                <a:chOff x="2375139" y="2595741"/>
                <a:chExt cx="377898" cy="296825"/>
              </a:xfrm>
            </p:grpSpPr>
            <p:grpSp>
              <p:nvGrpSpPr>
                <p:cNvPr id="72" name="Google Shape;9432;p75"/>
                <p:cNvGrpSpPr/>
                <p:nvPr/>
              </p:nvGrpSpPr>
              <p:grpSpPr>
                <a:xfrm>
                  <a:off x="2493852" y="2794333"/>
                  <a:ext cx="259185" cy="98233"/>
                  <a:chOff x="2493852" y="2794333"/>
                  <a:chExt cx="259185" cy="98233"/>
                </a:xfrm>
              </p:grpSpPr>
              <p:sp>
                <p:nvSpPr>
                  <p:cNvPr id="74" name="Google Shape;9433;p75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5" name="Google Shape;9434;p75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6" name="Google Shape;9435;p75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3" name="Google Shape;9437;p75"/>
                <p:cNvSpPr/>
                <p:nvPr/>
              </p:nvSpPr>
              <p:spPr>
                <a:xfrm>
                  <a:off x="2375139" y="2595741"/>
                  <a:ext cx="371415" cy="182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79" h="39990" extrusionOk="0">
                      <a:moveTo>
                        <a:pt x="7997" y="1"/>
                      </a:moveTo>
                      <a:cubicBezTo>
                        <a:pt x="3580" y="1"/>
                        <a:pt x="0" y="3580"/>
                        <a:pt x="0" y="7995"/>
                      </a:cubicBezTo>
                      <a:lnTo>
                        <a:pt x="0" y="31993"/>
                      </a:lnTo>
                      <a:cubicBezTo>
                        <a:pt x="0" y="36409"/>
                        <a:pt x="3580" y="39989"/>
                        <a:pt x="7997" y="39989"/>
                      </a:cubicBezTo>
                      <a:lnTo>
                        <a:pt x="41282" y="39989"/>
                      </a:lnTo>
                      <a:cubicBezTo>
                        <a:pt x="45697" y="39989"/>
                        <a:pt x="49277" y="36409"/>
                        <a:pt x="49277" y="31993"/>
                      </a:cubicBezTo>
                      <a:lnTo>
                        <a:pt x="49277" y="7995"/>
                      </a:lnTo>
                      <a:cubicBezTo>
                        <a:pt x="49278" y="3580"/>
                        <a:pt x="45697" y="1"/>
                        <a:pt x="41282" y="1"/>
                      </a:cubicBezTo>
                      <a:close/>
                    </a:path>
                  </a:pathLst>
                </a:custGeom>
                <a:ln w="38100"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ru-RU" dirty="0" smtClean="0"/>
                    <a:t>                    </a:t>
                  </a:r>
                  <a:endParaRPr dirty="0"/>
                </a:p>
              </p:txBody>
            </p:sp>
          </p:grpSp>
          <p:grpSp>
            <p:nvGrpSpPr>
              <p:cNvPr id="66" name="Google Shape;9447;p75"/>
              <p:cNvGrpSpPr/>
              <p:nvPr/>
            </p:nvGrpSpPr>
            <p:grpSpPr>
              <a:xfrm>
                <a:off x="2838475" y="2595741"/>
                <a:ext cx="377980" cy="296824"/>
                <a:chOff x="2838475" y="2595741"/>
                <a:chExt cx="377980" cy="296824"/>
              </a:xfrm>
            </p:grpSpPr>
            <p:grpSp>
              <p:nvGrpSpPr>
                <p:cNvPr id="67" name="Google Shape;9448;p75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69" name="Google Shape;9449;p75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ln w="12700"/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" name="Google Shape;9450;p75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" name="Google Shape;9451;p75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8" name="Google Shape;9453;p75"/>
                <p:cNvSpPr/>
                <p:nvPr/>
              </p:nvSpPr>
              <p:spPr>
                <a:xfrm>
                  <a:off x="2838475" y="2595741"/>
                  <a:ext cx="377980" cy="182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79" h="39990" extrusionOk="0">
                      <a:moveTo>
                        <a:pt x="7995" y="1"/>
                      </a:moveTo>
                      <a:cubicBezTo>
                        <a:pt x="3580" y="1"/>
                        <a:pt x="0" y="3580"/>
                        <a:pt x="0" y="7995"/>
                      </a:cubicBezTo>
                      <a:lnTo>
                        <a:pt x="0" y="31993"/>
                      </a:lnTo>
                      <a:cubicBezTo>
                        <a:pt x="0" y="36409"/>
                        <a:pt x="3580" y="39989"/>
                        <a:pt x="7995" y="39989"/>
                      </a:cubicBezTo>
                      <a:lnTo>
                        <a:pt x="41282" y="39989"/>
                      </a:lnTo>
                      <a:cubicBezTo>
                        <a:pt x="45698" y="39989"/>
                        <a:pt x="49278" y="36409"/>
                        <a:pt x="49278" y="31993"/>
                      </a:cubicBezTo>
                      <a:lnTo>
                        <a:pt x="49278" y="7995"/>
                      </a:lnTo>
                      <a:cubicBezTo>
                        <a:pt x="49278" y="3580"/>
                        <a:pt x="45698" y="1"/>
                        <a:pt x="41282" y="1"/>
                      </a:cubicBezTo>
                      <a:close/>
                    </a:path>
                  </a:pathLst>
                </a:custGeom>
                <a:ln w="38100">
                  <a:headEnd type="none" w="sm" len="sm"/>
                  <a:tailEnd type="none" w="sm" len="sm"/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</p:grpSp>
      </p:grpSp>
      <p:sp>
        <p:nvSpPr>
          <p:cNvPr id="5" name="TextBox 4"/>
          <p:cNvSpPr txBox="1"/>
          <p:nvPr/>
        </p:nvSpPr>
        <p:spPr>
          <a:xfrm>
            <a:off x="684477" y="2645562"/>
            <a:ext cx="1107867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200" dirty="0" smtClean="0"/>
              <a:t>матрица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743650" y="2645562"/>
            <a:ext cx="1680460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200" dirty="0" smtClean="0"/>
              <a:t>наполнитель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646855" y="4341579"/>
            <a:ext cx="1529265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800" dirty="0" smtClean="0"/>
              <a:t>композит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3841268" y="4335300"/>
            <a:ext cx="52471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Матричные </a:t>
            </a:r>
            <a:r>
              <a:rPr lang="ru-RU" dirty="0"/>
              <a:t>системы, состоящие из </a:t>
            </a:r>
            <a:r>
              <a:rPr lang="ru-RU" dirty="0" smtClean="0"/>
              <a:t>матрицы и дискретных частиц.</a:t>
            </a:r>
          </a:p>
          <a:p>
            <a:r>
              <a:rPr lang="ru-RU" dirty="0" smtClean="0"/>
              <a:t>2</a:t>
            </a:r>
            <a:r>
              <a:rPr lang="ru-RU" dirty="0"/>
              <a:t>. Композиции с волокнистыми наполнителями.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Композиции, имеющие взаимопроникающую структуру двух или более непрерывных фаз.</a:t>
            </a:r>
          </a:p>
        </p:txBody>
      </p:sp>
      <p:pic>
        <p:nvPicPr>
          <p:cNvPr id="23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СОЧЕТАНИЕ ПРИРОДЫ МАТРИЦЫ И НАПОЛНИТЕЛЯ</a:t>
            </a: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71840"/>
            <a:ext cx="4848538" cy="363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54538" y="4185084"/>
            <a:ext cx="972108" cy="307777"/>
          </a:xfrm>
          <a:prstGeom prst="rect">
            <a:avLst/>
          </a:prstGeom>
          <a:noFill/>
          <a:scene3d>
            <a:camera prst="orthographicFront">
              <a:rot lat="21036512" lon="1217014" rev="92921"/>
            </a:camera>
            <a:lightRig rig="threePt" dir="t"/>
          </a:scene3d>
        </p:spPr>
        <p:txBody>
          <a:bodyPr wrap="squar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матрица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3755" y="4114438"/>
            <a:ext cx="1034257" cy="261610"/>
          </a:xfrm>
          <a:prstGeom prst="rect">
            <a:avLst/>
          </a:prstGeom>
          <a:scene3d>
            <a:camera prst="orthographicFront">
              <a:rot lat="20999999" lon="20699958" rev="21480000"/>
            </a:camera>
            <a:lightRig rig="threePt" dir="t"/>
          </a:scene3d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</a:pPr>
            <a:r>
              <a:rPr lang="ru-RU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наполнитель</a:t>
            </a:r>
            <a:endParaRPr lang="ru-RU" sz="11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2475" y="3017315"/>
            <a:ext cx="3622017" cy="201080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sz="2000" dirty="0" smtClean="0"/>
              <a:t>химическая </a:t>
            </a:r>
            <a:r>
              <a:rPr lang="ru-RU" sz="2000" dirty="0"/>
              <a:t>совместимость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sz="2000" dirty="0" smtClean="0"/>
              <a:t>механические свойства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а</a:t>
            </a:r>
            <a:r>
              <a:rPr lang="ru-RU" sz="2000" dirty="0" smtClean="0"/>
              <a:t>дгезия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п</a:t>
            </a:r>
            <a:r>
              <a:rPr lang="ru-RU" sz="2000" dirty="0" smtClean="0"/>
              <a:t>олярность</a:t>
            </a:r>
            <a:endParaRPr lang="ru-RU" sz="2000" dirty="0"/>
          </a:p>
          <a:p>
            <a:pPr>
              <a:spcBef>
                <a:spcPts val="800"/>
              </a:spcBef>
            </a:pPr>
            <a:endParaRPr lang="ru-RU" dirty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010" y="3176972"/>
            <a:ext cx="4367703" cy="3094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01" y="1027027"/>
            <a:ext cx="8820197" cy="199028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200" b="1" dirty="0" smtClean="0"/>
              <a:t>Проблема:</a:t>
            </a:r>
            <a:r>
              <a:rPr lang="ru-RU" sz="2200" dirty="0" smtClean="0"/>
              <a:t> </a:t>
            </a:r>
          </a:p>
          <a:p>
            <a:pPr marL="457200" indent="-457200"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ru-RU" sz="2200" dirty="0" smtClean="0"/>
              <a:t>Как правило, наполнитель и матрица различаются по природе (матрица в большинстве случаев </a:t>
            </a:r>
            <a:r>
              <a:rPr lang="ru-RU" sz="2200" dirty="0" err="1" smtClean="0"/>
              <a:t>неполярна</a:t>
            </a:r>
            <a:r>
              <a:rPr lang="ru-RU" sz="2200" dirty="0" smtClean="0"/>
              <a:t>).</a:t>
            </a:r>
          </a:p>
          <a:p>
            <a:pPr marL="457200" indent="-457200">
              <a:spcBef>
                <a:spcPts val="800"/>
              </a:spcBef>
              <a:buFont typeface="Wingdings" panose="05000000000000000000" pitchFamily="2" charset="2"/>
              <a:buChar char="Ø"/>
            </a:pPr>
            <a:r>
              <a:rPr lang="ru-RU" sz="2200" dirty="0" smtClean="0"/>
              <a:t>Достижение равномерного распределения частиц наполнителя в объеме матрицы.</a:t>
            </a:r>
          </a:p>
        </p:txBody>
      </p:sp>
      <p:pic>
        <p:nvPicPr>
          <p:cNvPr id="10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109" y="1785436"/>
            <a:ext cx="3069039" cy="3199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69219">
            <a:off x="6029971" y="3057851"/>
            <a:ext cx="2095500" cy="438150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9" r="383" b="2152"/>
          <a:stretch>
            <a:fillRect/>
          </a:stretch>
        </p:blipFill>
        <p:spPr bwMode="auto">
          <a:xfrm rot="17119269">
            <a:off x="5459796" y="2873986"/>
            <a:ext cx="2087494" cy="408484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58"/>
          <a:stretch>
            <a:fillRect/>
          </a:stretch>
        </p:blipFill>
        <p:spPr bwMode="auto">
          <a:xfrm>
            <a:off x="1115616" y="1785436"/>
            <a:ext cx="3910670" cy="1503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58543" y="2775111"/>
            <a:ext cx="2095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СТРОЕНИЕ ПАВ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AutoShape 2" descr="blob:https://web.telegram.org/a91f1c98-202f-4e2e-893b-81646a212e2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AutoShape 5" descr="blob:https://web.telegram.org/37f2896a-4240-4c36-ac97-b78b0dbc7c4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7" descr="blob:https://web.telegram.org/37f2896a-4240-4c36-ac97-b78b0dbc7c4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4931134" y="4041936"/>
            <a:ext cx="1872208" cy="82874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800"/>
              </a:spcBef>
            </a:pPr>
            <a:endParaRPr lang="ru-RU" sz="2200" dirty="0" smtClean="0">
              <a:solidFill>
                <a:schemeClr val="tx1"/>
              </a:solidFill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50669">
            <a:off x="4276277" y="2805323"/>
            <a:ext cx="2095500" cy="438150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15422" y="4240863"/>
            <a:ext cx="1680460" cy="43088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200" dirty="0" smtClean="0"/>
              <a:t>наполнитель</a:t>
            </a:r>
          </a:p>
        </p:txBody>
      </p:sp>
      <p:pic>
        <p:nvPicPr>
          <p:cNvPr id="16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ПРАКТИКА. Наполнители</a:t>
            </a:r>
          </a:p>
        </p:txBody>
      </p:sp>
      <p:sp>
        <p:nvSpPr>
          <p:cNvPr id="4" name="AutoShape 2" descr="blob:https://web.telegram.org/a91f1c98-202f-4e2e-893b-81646a212e2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AutoShape 5" descr="blob:https://web.telegram.org/37f2896a-4240-4c36-ac97-b78b0dbc7c4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7" descr="blob:https://web.telegram.org/37f2896a-4240-4c36-ac97-b78b0dbc7c4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604" y="1245290"/>
            <a:ext cx="1914859" cy="2939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45290"/>
            <a:ext cx="2190708" cy="2939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717032"/>
            <a:ext cx="2556284" cy="2924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3717032"/>
            <a:ext cx="1315521" cy="2924919"/>
          </a:xfrm>
          <a:prstGeom prst="roundRect">
            <a:avLst>
              <a:gd name="adj" fmla="val 1481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7975" y="1880828"/>
            <a:ext cx="4264025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ru-RU" sz="2400" dirty="0" smtClean="0"/>
              <a:t>Глина, как наполнитель не </a:t>
            </a:r>
            <a:r>
              <a:rPr lang="ru-RU" sz="2400" dirty="0"/>
              <a:t>с</a:t>
            </a:r>
            <a:r>
              <a:rPr lang="ru-RU" sz="2400" dirty="0" smtClean="0"/>
              <a:t>очетающийся с неполярной матрицей  →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95333" y="4509120"/>
            <a:ext cx="4948667" cy="130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800"/>
              </a:spcBef>
            </a:pPr>
            <a:r>
              <a:rPr lang="ru-RU" sz="2400" dirty="0" smtClean="0"/>
              <a:t>Углерод СН85, как наполнитель не </a:t>
            </a:r>
            <a:r>
              <a:rPr lang="ru-RU" sz="2400" dirty="0"/>
              <a:t>сочетающийся с </a:t>
            </a:r>
            <a:r>
              <a:rPr lang="ru-RU" sz="2400" dirty="0" smtClean="0"/>
              <a:t>полярной</a:t>
            </a:r>
          </a:p>
          <a:p>
            <a:pPr algn="r">
              <a:spcBef>
                <a:spcPts val="800"/>
              </a:spcBef>
            </a:pPr>
            <a:r>
              <a:rPr lang="ru-RU" sz="2400" dirty="0" smtClean="0"/>
              <a:t>  ←               матрицей</a:t>
            </a:r>
            <a:endParaRPr lang="ru-RU" sz="2400" dirty="0"/>
          </a:p>
        </p:txBody>
      </p:sp>
      <p:pic>
        <p:nvPicPr>
          <p:cNvPr id="13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68" y="5013174"/>
            <a:ext cx="2714780" cy="1108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25" y="4591797"/>
            <a:ext cx="2900245" cy="1119264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ПРАКТИКА. ПАВ, растворы</a:t>
            </a:r>
          </a:p>
        </p:txBody>
      </p:sp>
      <p:sp>
        <p:nvSpPr>
          <p:cNvPr id="2" name="AutoShape 2" descr="blob:https://web.telegram.org/3bc4cd2f-b2d8-43c5-926d-0aaa73aa79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970" y="1264140"/>
            <a:ext cx="2139403" cy="176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blob:https://web.telegram.org/6b4360ea-6d6a-41f5-a155-08c7828c3e8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7" descr="blob:https://web.telegram.org/6b4360ea-6d6a-41f5-a155-08c7828c3e8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4140"/>
            <a:ext cx="2340976" cy="2802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10" descr="blob:https://web.telegram.org/b73705eb-cdb6-4f54-ac67-2fd71400809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264140"/>
            <a:ext cx="2237344" cy="346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94" y="1264140"/>
            <a:ext cx="1522287" cy="253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33087" y="3802032"/>
                <a:ext cx="1518301" cy="646331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algn="ctr">
                  <a:spcBef>
                    <a:spcPts val="800"/>
                  </a:spcBef>
                </a:pPr>
                <a:r>
                  <a:rPr lang="ru-RU" dirty="0" smtClean="0"/>
                  <a:t>▲КМИН</a:t>
                </a:r>
              </a:p>
              <a:p>
                <a:pPr algn="ctr">
                  <a:spcBef>
                    <a:spcPts val="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6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𝐻</m:t>
                                  </m:r>
                                </m:e>
                                <m:sub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10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lang="en-US">
                                      <a:latin typeface="Cambria Math" panose="02040503050406030204"/>
                                    </a:rPr>
                                    <m:t>5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𝑁𝑎</m:t>
                              </m:r>
                            </m:e>
                          </m:d>
                        </m:e>
                        <m:sub>
                          <m:r>
                            <a:rPr lang="en-US">
                              <a:latin typeface="Cambria Math" panose="02040503050406030204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087" y="3802032"/>
                <a:ext cx="1518301" cy="646331"/>
              </a:xfrm>
              <a:prstGeom prst="rect">
                <a:avLst/>
              </a:prstGeom>
              <a:blipFill rotWithShape="1">
                <a:blip r:embed="rId9"/>
                <a:stretch>
                  <a:fillRect l="-5" t="-44" r="-1583" b="29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53210" y="4741128"/>
                <a:ext cx="2808312" cy="1025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800"/>
                  </a:spcBef>
                </a:pPr>
                <a:r>
                  <a:rPr lang="ru-RU" dirty="0" smtClean="0"/>
                  <a:t>▲ПВС</a:t>
                </a:r>
                <a:endParaRPr lang="ru-RU" dirty="0"/>
              </a:p>
              <a:p>
                <a:pPr algn="ctr">
                  <a:spcBef>
                    <a:spcPts val="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(</m:t>
                          </m:r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tx2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/>
                                </a:rPr>
                                <m:t>4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𝑂</m:t>
                          </m:r>
                          <m:r>
                            <a:rPr lang="ru-RU" i="1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)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ru-RU" i="1" dirty="0">
                  <a:solidFill>
                    <a:schemeClr val="tx2">
                      <a:lumMod val="95000"/>
                      <a:lumOff val="5000"/>
                    </a:schemeClr>
                  </a:solidFill>
                  <a:hlinkClick r:id="rId10"/>
                </a:endParaRPr>
              </a:p>
              <a:p>
                <a:pPr>
                  <a:spcBef>
                    <a:spcPts val="800"/>
                  </a:spcBef>
                </a:pPr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10" y="4741128"/>
                <a:ext cx="2808312" cy="1025922"/>
              </a:xfrm>
              <a:prstGeom prst="rect">
                <a:avLst/>
              </a:prstGeom>
              <a:blipFill rotWithShape="1">
                <a:blip r:embed="rId11"/>
                <a:stretch>
                  <a:fillRect l="-18" t="-21" r="8" b="60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882380" y="4149080"/>
                <a:ext cx="183178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ts val="800"/>
                  </a:spcBef>
                </a:pPr>
                <a:r>
                  <a:rPr lang="ru-RU" dirty="0" smtClean="0"/>
                  <a:t>▲олеат натрия</a:t>
                </a:r>
              </a:p>
              <a:p>
                <a:pPr algn="ctr">
                  <a:spcBef>
                    <a:spcPts val="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𝐶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36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67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Cambria Math" panose="02040503050406030204"/>
                        </a:rPr>
                        <m:t>𝑁𝑎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𝑂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ru-RU" i="1" dirty="0" smtClean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380" y="4149080"/>
                <a:ext cx="1831784" cy="646331"/>
              </a:xfrm>
              <a:prstGeom prst="rect">
                <a:avLst/>
              </a:prstGeom>
              <a:blipFill rotWithShape="1">
                <a:blip r:embed="rId12"/>
                <a:stretch>
                  <a:fillRect l="-6" t="-97" r="31" b="81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032583" y="3123759"/>
                <a:ext cx="158417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800"/>
                  </a:spcBef>
                </a:pPr>
                <a:r>
                  <a:rPr lang="ru-RU" dirty="0" smtClean="0"/>
                  <a:t>▲ГМЦ</a:t>
                </a:r>
              </a:p>
              <a:p>
                <a:pPr algn="ctr">
                  <a:spcBef>
                    <a:spcPts val="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6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7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𝑂𝐻</m:t>
                              </m:r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)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/>
                            </a:rPr>
                            <m:t>)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ru-RU" dirty="0" smtClean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583" y="3123759"/>
                <a:ext cx="1584176" cy="646331"/>
              </a:xfrm>
              <a:prstGeom prst="rect">
                <a:avLst/>
              </a:prstGeom>
              <a:blipFill rotWithShape="1">
                <a:blip r:embed="rId13"/>
                <a:stretch>
                  <a:fillRect l="-37" t="-30" r="-12358" b="15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68" y="5592019"/>
            <a:ext cx="1699357" cy="879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204102" y="5100168"/>
            <a:ext cx="11753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R= H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-CH3</a:t>
            </a:r>
            <a:endParaRPr lang="ru-RU" sz="1400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4" t="30695" r="47158" b="29020"/>
          <a:stretch>
            <a:fillRect/>
          </a:stretch>
        </p:blipFill>
        <p:spPr>
          <a:xfrm>
            <a:off x="6365335" y="3730385"/>
            <a:ext cx="2852856" cy="1241263"/>
          </a:xfrm>
          <a:prstGeom prst="rect">
            <a:avLst/>
          </a:prstGeom>
          <a:effectLst/>
        </p:spPr>
      </p:pic>
      <p:pic>
        <p:nvPicPr>
          <p:cNvPr id="20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ПРАКТИКА. Модификация поверхности частиц глины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369" y="1435379"/>
            <a:ext cx="3721187" cy="478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11289" y="5851838"/>
            <a:ext cx="1895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▲олеат натрия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9" name="Соединительная линия уступом 18"/>
          <p:cNvCxnSpPr/>
          <p:nvPr/>
        </p:nvCxnSpPr>
        <p:spPr>
          <a:xfrm>
            <a:off x="4862369" y="1726691"/>
            <a:ext cx="4392535" cy="4309816"/>
          </a:xfrm>
          <a:prstGeom prst="bentConnector3">
            <a:avLst>
              <a:gd name="adj1" fmla="val 40998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12" y="1396941"/>
            <a:ext cx="3552372" cy="483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556" y="5879342"/>
            <a:ext cx="740972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963406" y="1383683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▼КМИН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1" name="Соединительная линия уступом 30"/>
          <p:cNvCxnSpPr/>
          <p:nvPr/>
        </p:nvCxnSpPr>
        <p:spPr>
          <a:xfrm>
            <a:off x="643331" y="1427796"/>
            <a:ext cx="4322361" cy="4309816"/>
          </a:xfrm>
          <a:prstGeom prst="bentConnector3">
            <a:avLst>
              <a:gd name="adj1" fmla="val 39775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" name="Прямоугольник 5120"/>
          <p:cNvSpPr/>
          <p:nvPr/>
        </p:nvSpPr>
        <p:spPr>
          <a:xfrm>
            <a:off x="2646666" y="5307404"/>
            <a:ext cx="89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 smtClean="0">
                <a:solidFill>
                  <a:srgbClr val="C00000"/>
                </a:solidFill>
              </a:rPr>
              <a:t>▲ПВС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126" name="Прямоугольник 5125"/>
          <p:cNvSpPr/>
          <p:nvPr/>
        </p:nvSpPr>
        <p:spPr>
          <a:xfrm>
            <a:off x="1293284" y="5307404"/>
            <a:ext cx="897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800"/>
              </a:spcBef>
            </a:pPr>
            <a:r>
              <a:rPr lang="ru-RU" dirty="0">
                <a:solidFill>
                  <a:srgbClr val="C00000"/>
                </a:solidFill>
              </a:rPr>
              <a:t>▲ГМЦ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584" y="4931003"/>
            <a:ext cx="66478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676736"/>
            <a:ext cx="13335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5195553" y="3232528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16200000">
            <a:off x="6650533" y="3145609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7622240" y="3148477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6255552" y="3171257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983284" y="3221245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319233" y="3229661"/>
            <a:ext cx="410370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min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6200000">
            <a:off x="3290940" y="3232529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1924252" y="3255309"/>
            <a:ext cx="461666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b="1" dirty="0" smtClean="0">
                <a:ln>
                  <a:solidFill>
                    <a:schemeClr val="tx2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max</a:t>
            </a:r>
            <a:endParaRPr lang="ru-RU" b="1" dirty="0">
              <a:ln>
                <a:solidFill>
                  <a:schemeClr val="tx2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9" name="Picture 2" descr="https://cdn.discordapp.com/attachments/1188156764873576558/1356653689451970681/image.png?ex=67ed59b4&amp;is=67ec0834&amp;hm=4c3969b3f267abc8d465e037e393cc51006c1da8756112b80977e1ba87b6d314&amp;=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478577"/>
            <a:ext cx="1519909" cy="27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OR" val="powerlexis_panel_for_gpn"/>
  <p:tag name="TYPE" val="speech"/>
  <p:tag name="LANG" val="rus"/>
</p:tagLst>
</file>

<file path=ppt/theme/theme1.xml><?xml version="1.0" encoding="utf-8"?>
<a:theme xmlns:a="http://schemas.openxmlformats.org/drawingml/2006/main" name="gpn_speech">
  <a:themeElements>
    <a:clrScheme name="ГПН">
      <a:dk1>
        <a:srgbClr val="3C3C3C"/>
      </a:dk1>
      <a:lt1>
        <a:srgbClr val="FFFFFF"/>
      </a:lt1>
      <a:dk2>
        <a:srgbClr val="000000"/>
      </a:dk2>
      <a:lt2>
        <a:srgbClr val="706F6F"/>
      </a:lt2>
      <a:accent1>
        <a:srgbClr val="004077"/>
      </a:accent1>
      <a:accent2>
        <a:srgbClr val="2FB4E9"/>
      </a:accent2>
      <a:accent3>
        <a:srgbClr val="0070BA"/>
      </a:accent3>
      <a:accent4>
        <a:srgbClr val="DADADA"/>
      </a:accent4>
      <a:accent5>
        <a:srgbClr val="AEBD15"/>
      </a:accent5>
      <a:accent6>
        <a:srgbClr val="F7A600"/>
      </a:accent6>
      <a:hlink>
        <a:srgbClr val="0070BA"/>
      </a:hlink>
      <a:folHlink>
        <a:srgbClr val="706F6F"/>
      </a:folHlink>
    </a:clrScheme>
    <a:fontScheme name="Газпром неф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>
          <a:solidFill>
            <a:schemeClr val="accent2"/>
          </a:solidFill>
        </a:ln>
      </a:spPr>
      <a:bodyPr rtlCol="0" anchor="ctr"/>
      <a:lstStyle>
        <a:defPPr>
          <a:spcBef>
            <a:spcPts val="800"/>
          </a:spcBef>
          <a:defRPr sz="2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rIns="0" rtlCol="0">
        <a:spAutoFit/>
      </a:bodyPr>
      <a:lstStyle>
        <a:defPPr>
          <a:spcBef>
            <a:spcPts val="800"/>
          </a:spcBef>
          <a:defRPr sz="2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17B6C28D27003C43817C44843850E362" ma:contentTypeVersion="11" ma:contentTypeDescription="Создание документа." ma:contentTypeScope="" ma:versionID="951802ef2a3429dd10f8f1e515c65031">
  <xsd:schema xmlns:xsd="http://www.w3.org/2001/XMLSchema" xmlns:xs="http://www.w3.org/2001/XMLSchema" xmlns:p="http://schemas.microsoft.com/office/2006/metadata/properties" xmlns:ns1="http://schemas.microsoft.com/sharepoint/v3" xmlns:ns2="abde1d32-90bf-4af9-8248-9d7be1dd22d4" targetNamespace="http://schemas.microsoft.com/office/2006/metadata/properties" ma:root="true" ma:fieldsID="86b03a67713d9ce0ce085e4164c85ea6" ns1:_="" ns2:_="">
    <xsd:import namespace="http://schemas.microsoft.com/sharepoint/v3"/>
    <xsd:import namespace="abde1d32-90bf-4af9-8248-9d7be1dd22d4"/>
    <xsd:element name="properties">
      <xsd:complexType>
        <xsd:sequence>
          <xsd:element name="documentManagement">
            <xsd:complexType>
              <xsd:all>
                <xsd:element ref="ns2:_x041d__x043e__x043c__x0435__x0440__x0020__x0448__x0430__x0431__x043b__x043e__x043d__x0430_" minOccurs="0"/>
                <xsd:element ref="ns2:_x041d__x043e__x043c__x0435__x0440__x0020__x0440__x0435__x0433__x043b__x002e__x0020__x0434__x043e__x043a__x0443__x043c__x0435__x043d__x0442__x0430_" minOccurs="0"/>
                <xsd:element ref="ns2:_x0412__x0432__x0435__x0434__x0435__x043d__x043e__x0020__x0432__x0020__x0434__x0435__x0439__x0441__x0442__x0432__x0438__x0435_" minOccurs="0"/>
                <xsd:element ref="ns2:_x041f__x0440__x043e__x0446__x0435__x0441__x0441_" minOccurs="0"/>
                <xsd:element ref="ns2:_x0412__x043b__x0430__x0434__x0435__x043b__x0435__x0446_" minOccurs="0"/>
                <xsd:element ref="ns2:_x0423__x0442__x0432__x0435__x0440__x0436__x0434__x0435__x043d_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4" nillable="true" ma:displayName="Исключение из политики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de1d32-90bf-4af9-8248-9d7be1dd22d4" elementFormDefault="qualified">
    <xsd:import namespace="http://schemas.microsoft.com/office/2006/documentManagement/types"/>
    <xsd:import namespace="http://schemas.microsoft.com/office/infopath/2007/PartnerControls"/>
    <xsd:element name="_x041d__x043e__x043c__x0435__x0440__x0020__x0448__x0430__x0431__x043b__x043e__x043d__x0430_" ma:index="8" nillable="true" ma:displayName="Номер шаблона" ma:internalName="_x041d__x043e__x043c__x0435__x0440__x0020__x0448__x0430__x0431__x043b__x043e__x043d__x0430_">
      <xsd:simpleType>
        <xsd:restriction base="dms:Text">
          <xsd:maxLength value="255"/>
        </xsd:restriction>
      </xsd:simpleType>
    </xsd:element>
    <xsd:element name="_x041d__x043e__x043c__x0435__x0440__x0020__x0440__x0435__x0433__x043b__x002e__x0020__x0434__x043e__x043a__x0443__x043c__x0435__x043d__x0442__x0430_" ma:index="9" nillable="true" ma:displayName="Номер регл. документа" ma:internalName="_x041d__x043e__x043c__x0435__x0440__x0020__x0440__x0435__x0433__x043b__x002e__x0020__x0434__x043e__x043a__x0443__x043c__x0435__x043d__x0442__x0430_">
      <xsd:simpleType>
        <xsd:restriction base="dms:Text">
          <xsd:maxLength value="255"/>
        </xsd:restriction>
      </xsd:simpleType>
    </xsd:element>
    <xsd:element name="_x0412__x0432__x0435__x0434__x0435__x043d__x043e__x0020__x0432__x0020__x0434__x0435__x0439__x0441__x0442__x0432__x0438__x0435_" ma:index="10" nillable="true" ma:displayName="Введено в действие" ma:internalName="_x0412__x0432__x0435__x0434__x0435__x043d__x043e__x0020__x0432__x0020__x0434__x0435__x0439__x0441__x0442__x0432__x0438__x0435_">
      <xsd:simpleType>
        <xsd:restriction base="dms:Text">
          <xsd:maxLength value="255"/>
        </xsd:restriction>
      </xsd:simpleType>
    </xsd:element>
    <xsd:element name="_x041f__x0440__x043e__x0446__x0435__x0441__x0441_" ma:index="11" nillable="true" ma:displayName="Процесс" ma:list="{57be3a53-c11f-4df8-a609-ee03c93e24a9}" ma:internalName="_x041f__x0440__x043e__x0446__x0435__x0441__x0441_" ma:showField="Title">
      <xsd:simpleType>
        <xsd:restriction base="dms:Lookup"/>
      </xsd:simpleType>
    </xsd:element>
    <xsd:element name="_x0412__x043b__x0430__x0434__x0435__x043b__x0435__x0446_" ma:index="12" nillable="true" ma:displayName="Владелец" ma:list="{7f43e2bf-3e48-4374-96d7-166f4fc3113c}" ma:internalName="_x0412__x043b__x0430__x0434__x0435__x043b__x0435__x0446_" ma:showField="Title">
      <xsd:simpleType>
        <xsd:restriction base="dms:Lookup"/>
      </xsd:simpleType>
    </xsd:element>
    <xsd:element name="_x0423__x0442__x0432__x0435__x0440__x0436__x0434__x0435__x043d_" ma:index="13" nillable="true" ma:displayName="Утвержден" ma:format="DateOnly" ma:internalName="_x0423__x0442__x0432__x0435__x0440__x0436__x0434__x0435__x043d_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 шаблона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p:Policy xmlns:p="office.server.policy" id="" local="true">
  <p:Name>Документ</p:Name>
  <p:Description/>
  <p:Statement/>
  <p:PolicyItems>
    <p:PolicyItem featureId="Microsoft.Office.RecordsManagement.PolicyFeatures.PolicyAudit" staticId="0x01010017B6C28D27003C43817C44843850E362|-1179485531" UniqueId="9f545d18-dc60-4e09-a992-510001b50d14">
      <p:Name>Аудит</p:Name>
      <p:Description>Аудит действий пользователей, выполняемых с документами и элементами списков, и запись в журнал аудита.</p:Description>
      <p:CustomData>
        <Audit>
          <Update/>
          <View/>
          <CheckInOut/>
        </Audit>
      </p:CustomData>
    </p:PolicyItem>
  </p:PolicyItems>
</p:Policy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41d__x043e__x043c__x0435__x0440__x0020__x0448__x0430__x0431__x043b__x043e__x043d__x0430_ xmlns="abde1d32-90bf-4af9-8248-9d7be1dd22d4">б/н</_x041d__x043e__x043c__x0435__x0440__x0020__x0448__x0430__x0431__x043b__x043e__x043d__x0430_>
    <_x041d__x043e__x043c__x0435__x0440__x0020__x0440__x0435__x0433__x043b__x002e__x0020__x0434__x043e__x043a__x0443__x043c__x0435__x043d__x0442__x0430_ xmlns="abde1d32-90bf-4af9-8248-9d7be1dd22d4" xsi:nil="true"/>
    <_x0412__x043b__x0430__x0434__x0435__x043b__x0435__x0446_ xmlns="abde1d32-90bf-4af9-8248-9d7be1dd22d4">49</_x0412__x043b__x0430__x0434__x0435__x043b__x0435__x0446_>
    <_x0423__x0442__x0432__x0435__x0440__x0436__x0434__x0435__x043d_ xmlns="abde1d32-90bf-4af9-8248-9d7be1dd22d4">2015-02-24T18:00:00+00:00</_x0423__x0442__x0432__x0435__x0440__x0436__x0434__x0435__x043d_>
    <_x0412__x0432__x0435__x0434__x0435__x043d__x043e__x0020__x0432__x0020__x0434__x0435__x0439__x0441__x0442__x0432__x0438__x0435_ xmlns="abde1d32-90bf-4af9-8248-9d7be1dd22d4" xsi:nil="true"/>
    <_x041f__x0440__x043e__x0446__x0435__x0441__x0441_ xmlns="abde1d32-90bf-4af9-8248-9d7be1dd22d4">9</_x041f__x0440__x043e__x0446__x0435__x0441__x0441_>
  </documentManagement>
</p:properties>
</file>

<file path=customXml/itemProps1.xml><?xml version="1.0" encoding="utf-8"?>
<ds:datastoreItem xmlns:ds="http://schemas.openxmlformats.org/officeDocument/2006/customXml" ds:itemID="{EA4AB98C-C832-4A24-8247-93F4979405F8}">
  <ds:schemaRefs/>
</ds:datastoreItem>
</file>

<file path=customXml/itemProps2.xml><?xml version="1.0" encoding="utf-8"?>
<ds:datastoreItem xmlns:ds="http://schemas.openxmlformats.org/officeDocument/2006/customXml" ds:itemID="{6FAABB9F-0375-4EF0-B23B-0A8D98AB19A7}">
  <ds:schemaRefs/>
</ds:datastoreItem>
</file>

<file path=customXml/itemProps3.xml><?xml version="1.0" encoding="utf-8"?>
<ds:datastoreItem xmlns:ds="http://schemas.openxmlformats.org/officeDocument/2006/customXml" ds:itemID="{3961B11D-56C9-4418-9D18-FEAB49C73CA9}">
  <ds:schemaRefs/>
</ds:datastoreItem>
</file>

<file path=customXml/itemProps4.xml><?xml version="1.0" encoding="utf-8"?>
<ds:datastoreItem xmlns:ds="http://schemas.openxmlformats.org/officeDocument/2006/customXml" ds:itemID="{527FA8BE-F7C8-483B-8AC1-7EB70EBF1D21}">
  <ds:schemaRefs>
    <ds:schemaRef ds:uri="abde1d32-90bf-4af9-8248-9d7be1dd22d4"/>
    <ds:schemaRef ds:uri="http://www.w3.org/XML/1998/namespace"/>
    <ds:schemaRef ds:uri="http://purl.org/dc/elements/1.1/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gpn_speech</Template>
  <TotalTime>82</TotalTime>
  <Words>542</Words>
  <Application>Microsoft Office PowerPoint</Application>
  <PresentationFormat>Экран (4:3)</PresentationFormat>
  <Paragraphs>97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gpn_speech</vt:lpstr>
      <vt:lpstr> Исследование условий модификации поверхности наполнителей различной природы</vt:lpstr>
      <vt:lpstr>АКТУАЛЬНОСТЬ РАБОТЫ</vt:lpstr>
      <vt:lpstr>ЦЕЛИ И ЗАДАЧИ ПРОЕКТА</vt:lpstr>
      <vt:lpstr>ЧТО ТАКОЕ КОМПОЗИТ?</vt:lpstr>
      <vt:lpstr>СОЧЕТАНИЕ ПРИРОДЫ МАТРИЦЫ И НАПОЛНИТЕЛЯ</vt:lpstr>
      <vt:lpstr>СТРОЕНИЕ ПАВ</vt:lpstr>
      <vt:lpstr>ПРАКТИКА. Наполнители</vt:lpstr>
      <vt:lpstr>ПРАКТИКА. ПАВ, растворы</vt:lpstr>
      <vt:lpstr>ПРАКТИКА. Модификация поверхности частиц глины</vt:lpstr>
      <vt:lpstr>ПРАКТИКА. Модификация поверхности частиц углерода</vt:lpstr>
      <vt:lpstr>ПРАКТИКА. Анализ результатов (ГЛИНА)</vt:lpstr>
      <vt:lpstr>ПРАКТИКА. Анализ результатов (ТЕХУГЛЕРОД СН85)</vt:lpstr>
      <vt:lpstr>ВЫВОДЫ</vt:lpstr>
      <vt:lpstr>СПИСОК ЛИТЕРАТУРЫ</vt:lpstr>
      <vt:lpstr>СПАСИБО ЗА ВНИМАНИЕ</vt:lpstr>
    </vt:vector>
  </TitlesOfParts>
  <Company>PowerLexis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Корпоративный шаблон презентации</dc:title>
  <dc:creator>Marina</dc:creator>
  <cp:lastModifiedBy>Пользователь Windows</cp:lastModifiedBy>
  <cp:revision>154</cp:revision>
  <cp:lastPrinted>2015-02-20T02:59:00Z</cp:lastPrinted>
  <dcterms:created xsi:type="dcterms:W3CDTF">2013-07-30T10:25:00Z</dcterms:created>
  <dcterms:modified xsi:type="dcterms:W3CDTF">2025-04-01T16:03:14Z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0x01010017B6C28D27003C43817C44843850E362</vt:lpwstr>
  </property>
  <property fmtid="{D5CDD505-2E9C-101B-9397-08002B2CF9AE}" pid="3" name="ICV">
    <vt:lpwstr>C7FCCA6B926849A18EC27CE8E453883B_12</vt:lpwstr>
  </property>
  <property fmtid="{D5CDD505-2E9C-101B-9397-08002B2CF9AE}" pid="4" name="KSOProductBuildVer">
    <vt:lpwstr>1049-12.2.0.20323</vt:lpwstr>
  </property>
</Properties>
</file>