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60" r:id="rId4"/>
    <p:sldId id="261" r:id="rId5"/>
    <p:sldId id="262" r:id="rId6"/>
    <p:sldId id="279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57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409EC8"/>
    <a:srgbClr val="0033CC"/>
    <a:srgbClr val="1870B8"/>
    <a:srgbClr val="66FF66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34F8A1-541F-4C7A-B8F9-73FBCA08B7C0}" type="doc">
      <dgm:prSet loTypeId="urn:microsoft.com/office/officeart/2005/8/layout/pyramid2" loCatId="pyramid" qsTypeId="urn:microsoft.com/office/officeart/2005/8/quickstyle/simple1" qsCatId="simple" csTypeId="urn:microsoft.com/office/officeart/2005/8/colors/colorful5" csCatId="colorful" phldr="1"/>
      <dgm:spPr/>
    </dgm:pt>
    <dgm:pt modelId="{B6527B42-7B4A-4C12-9642-D0A223699035}">
      <dgm:prSet phldrT="[Текст]" custT="1"/>
      <dgm:spPr>
        <a:effectLst>
          <a:glow rad="101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altLang="ru-RU" sz="20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Изучить литературу </a:t>
          </a:r>
          <a:endParaRPr lang="ru-RU" sz="2000" b="1" i="0" dirty="0"/>
        </a:p>
      </dgm:t>
    </dgm:pt>
    <dgm:pt modelId="{7717E7D2-BC90-4EAA-BBF4-0BE585DEBAA2}" type="parTrans" cxnId="{74A80BA8-1F99-4B7D-B1FC-CF6EF41808A0}">
      <dgm:prSet/>
      <dgm:spPr/>
      <dgm:t>
        <a:bodyPr/>
        <a:lstStyle/>
        <a:p>
          <a:endParaRPr lang="ru-RU"/>
        </a:p>
      </dgm:t>
    </dgm:pt>
    <dgm:pt modelId="{BDF6DE8F-D7E9-4255-98CB-8A37DEF97292}" type="sibTrans" cxnId="{74A80BA8-1F99-4B7D-B1FC-CF6EF41808A0}">
      <dgm:prSet/>
      <dgm:spPr/>
      <dgm:t>
        <a:bodyPr/>
        <a:lstStyle/>
        <a:p>
          <a:endParaRPr lang="ru-RU"/>
        </a:p>
      </dgm:t>
    </dgm:pt>
    <dgm:pt modelId="{A05DF829-80A5-4B74-B0DF-7BE173C05D39}">
      <dgm:prSet phldrT="[Текст]" custT="1"/>
      <dgm:spPr>
        <a:effectLst>
          <a:glow rad="101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altLang="ru-RU" sz="18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Исследовать  физико- химические свойства  зубных паст</a:t>
          </a:r>
          <a:endParaRPr lang="ru-RU" sz="1800" b="1" i="0" dirty="0"/>
        </a:p>
      </dgm:t>
    </dgm:pt>
    <dgm:pt modelId="{EA0CBA89-F7B0-46C0-8CFC-0197BC587334}" type="parTrans" cxnId="{413B3646-0BDE-4CBA-81A6-DAF700340919}">
      <dgm:prSet/>
      <dgm:spPr/>
      <dgm:t>
        <a:bodyPr/>
        <a:lstStyle/>
        <a:p>
          <a:endParaRPr lang="ru-RU"/>
        </a:p>
      </dgm:t>
    </dgm:pt>
    <dgm:pt modelId="{CC07D805-ED4E-4ED8-B2D0-A330DCC7DBF7}" type="sibTrans" cxnId="{413B3646-0BDE-4CBA-81A6-DAF700340919}">
      <dgm:prSet/>
      <dgm:spPr/>
      <dgm:t>
        <a:bodyPr/>
        <a:lstStyle/>
        <a:p>
          <a:endParaRPr lang="ru-RU"/>
        </a:p>
      </dgm:t>
    </dgm:pt>
    <dgm:pt modelId="{F65D0AA4-7A10-44CD-AF82-AFAF9371F2EC}">
      <dgm:prSet phldrT="[Текст]" custT="1"/>
      <dgm:spPr>
        <a:effectLst>
          <a:glow rad="101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altLang="ru-RU" sz="18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Оценить эффективность действия зубных паст в модельных опытах</a:t>
          </a:r>
          <a:r>
            <a:rPr lang="ru-RU" altLang="ru-RU" sz="1600" i="1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600" dirty="0"/>
        </a:p>
      </dgm:t>
    </dgm:pt>
    <dgm:pt modelId="{96463D7E-8EDE-4D60-8400-59438FB7E44D}" type="parTrans" cxnId="{0BD20486-D8BE-48AD-AB00-538A194FAB1D}">
      <dgm:prSet/>
      <dgm:spPr/>
      <dgm:t>
        <a:bodyPr/>
        <a:lstStyle/>
        <a:p>
          <a:endParaRPr lang="ru-RU"/>
        </a:p>
      </dgm:t>
    </dgm:pt>
    <dgm:pt modelId="{35DAFDC5-C366-4E5D-899F-B8C7A43FECC7}" type="sibTrans" cxnId="{0BD20486-D8BE-48AD-AB00-538A194FAB1D}">
      <dgm:prSet/>
      <dgm:spPr/>
      <dgm:t>
        <a:bodyPr/>
        <a:lstStyle/>
        <a:p>
          <a:endParaRPr lang="ru-RU"/>
        </a:p>
      </dgm:t>
    </dgm:pt>
    <dgm:pt modelId="{E4042D87-3395-4269-907F-8B437AD364BB}">
      <dgm:prSet phldrT="[Текст]" custT="1"/>
      <dgm:spPr>
        <a:effectLst>
          <a:glow rad="101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altLang="ru-RU" sz="16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Выявить наиболее часто используемые марки зубных паст</a:t>
          </a:r>
          <a:endParaRPr lang="ru-RU" sz="1600" b="1" i="0" dirty="0"/>
        </a:p>
      </dgm:t>
    </dgm:pt>
    <dgm:pt modelId="{15FF3DE4-E1A3-40A1-8FEE-7110924137E6}" type="parTrans" cxnId="{7A97BB8F-73B0-41B0-BBC7-9604D9DC205A}">
      <dgm:prSet/>
      <dgm:spPr/>
      <dgm:t>
        <a:bodyPr/>
        <a:lstStyle/>
        <a:p>
          <a:endParaRPr lang="ru-RU"/>
        </a:p>
      </dgm:t>
    </dgm:pt>
    <dgm:pt modelId="{A8948436-FB40-428D-AC9B-27C7520A2093}" type="sibTrans" cxnId="{7A97BB8F-73B0-41B0-BBC7-9604D9DC205A}">
      <dgm:prSet/>
      <dgm:spPr/>
      <dgm:t>
        <a:bodyPr/>
        <a:lstStyle/>
        <a:p>
          <a:endParaRPr lang="ru-RU"/>
        </a:p>
      </dgm:t>
    </dgm:pt>
    <dgm:pt modelId="{8955D799-4C8C-4D66-960B-00978A5F257E}">
      <dgm:prSet phldrT="[Текст]" custT="1"/>
      <dgm:spPr>
        <a:effectLst>
          <a:glow rad="101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altLang="ru-RU" sz="20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Изучить состав зубных паст</a:t>
          </a:r>
          <a:endParaRPr lang="ru-RU" sz="2000" b="1" i="0" dirty="0"/>
        </a:p>
      </dgm:t>
    </dgm:pt>
    <dgm:pt modelId="{DEF37FCE-1511-4D36-9A46-A0FCEEDB92B5}" type="parTrans" cxnId="{919851CD-F5EA-49CD-88B4-8CBAD017D9E2}">
      <dgm:prSet/>
      <dgm:spPr/>
      <dgm:t>
        <a:bodyPr/>
        <a:lstStyle/>
        <a:p>
          <a:endParaRPr lang="ru-RU"/>
        </a:p>
      </dgm:t>
    </dgm:pt>
    <dgm:pt modelId="{3757BEC8-3408-4A3C-9D6C-7E86CF89A193}" type="sibTrans" cxnId="{919851CD-F5EA-49CD-88B4-8CBAD017D9E2}">
      <dgm:prSet/>
      <dgm:spPr/>
      <dgm:t>
        <a:bodyPr/>
        <a:lstStyle/>
        <a:p>
          <a:endParaRPr lang="ru-RU"/>
        </a:p>
      </dgm:t>
    </dgm:pt>
    <dgm:pt modelId="{EA0412B9-2191-4B07-A348-BD4CA959A0C5}" type="pres">
      <dgm:prSet presAssocID="{0134F8A1-541F-4C7A-B8F9-73FBCA08B7C0}" presName="compositeShape" presStyleCnt="0">
        <dgm:presLayoutVars>
          <dgm:dir/>
          <dgm:resizeHandles/>
        </dgm:presLayoutVars>
      </dgm:prSet>
      <dgm:spPr/>
    </dgm:pt>
    <dgm:pt modelId="{493F1F34-3C05-4EE9-8430-81F471DC55AA}" type="pres">
      <dgm:prSet presAssocID="{0134F8A1-541F-4C7A-B8F9-73FBCA08B7C0}" presName="pyramid" presStyleLbl="node1" presStyleIdx="0" presStyleCnt="1"/>
      <dgm:spPr>
        <a:solidFill>
          <a:srgbClr val="000099"/>
        </a:solidFill>
        <a:ln>
          <a:solidFill>
            <a:schemeClr val="tx1"/>
          </a:solidFill>
        </a:ln>
        <a:effectLst>
          <a:glow rad="228600">
            <a:schemeClr val="accent3">
              <a:satMod val="175000"/>
              <a:alpha val="40000"/>
            </a:schemeClr>
          </a:glow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</dgm:pt>
    <dgm:pt modelId="{CAF55765-7A97-4227-B154-2F7F704CF497}" type="pres">
      <dgm:prSet presAssocID="{0134F8A1-541F-4C7A-B8F9-73FBCA08B7C0}" presName="theList" presStyleCnt="0"/>
      <dgm:spPr/>
    </dgm:pt>
    <dgm:pt modelId="{C00BDDBF-B39C-49CF-B25F-4FF7DF72D33B}" type="pres">
      <dgm:prSet presAssocID="{B6527B42-7B4A-4C12-9642-D0A223699035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4FB93C-4EEC-44CD-A4E2-8285308735E9}" type="pres">
      <dgm:prSet presAssocID="{B6527B42-7B4A-4C12-9642-D0A223699035}" presName="aSpace" presStyleCnt="0"/>
      <dgm:spPr/>
    </dgm:pt>
    <dgm:pt modelId="{C9A0DE0D-8A1C-4CC2-AF8B-A51A58ACECC1}" type="pres">
      <dgm:prSet presAssocID="{E4042D87-3395-4269-907F-8B437AD364BB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7109A1-812F-45FD-ACB1-E8805FAA7538}" type="pres">
      <dgm:prSet presAssocID="{E4042D87-3395-4269-907F-8B437AD364BB}" presName="aSpace" presStyleCnt="0"/>
      <dgm:spPr/>
    </dgm:pt>
    <dgm:pt modelId="{E5B538FA-439A-40F5-9F65-D3946D149D9C}" type="pres">
      <dgm:prSet presAssocID="{8955D799-4C8C-4D66-960B-00978A5F257E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016511-D4E2-46A1-99FF-5787002C75EA}" type="pres">
      <dgm:prSet presAssocID="{8955D799-4C8C-4D66-960B-00978A5F257E}" presName="aSpace" presStyleCnt="0"/>
      <dgm:spPr/>
    </dgm:pt>
    <dgm:pt modelId="{7E65A339-EA54-4A35-85FA-D4EA1AE85DD6}" type="pres">
      <dgm:prSet presAssocID="{A05DF829-80A5-4B74-B0DF-7BE173C05D39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1CCF99-7B3F-49B8-AB99-C7C04E9E2489}" type="pres">
      <dgm:prSet presAssocID="{A05DF829-80A5-4B74-B0DF-7BE173C05D39}" presName="aSpace" presStyleCnt="0"/>
      <dgm:spPr/>
    </dgm:pt>
    <dgm:pt modelId="{71340426-B87F-4BDB-9E6C-9D6A58C6CE95}" type="pres">
      <dgm:prSet presAssocID="{F65D0AA4-7A10-44CD-AF82-AFAF9371F2EC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B3B749-4B77-4179-9E61-D56E11C9AC80}" type="pres">
      <dgm:prSet presAssocID="{F65D0AA4-7A10-44CD-AF82-AFAF9371F2EC}" presName="aSpace" presStyleCnt="0"/>
      <dgm:spPr/>
    </dgm:pt>
  </dgm:ptLst>
  <dgm:cxnLst>
    <dgm:cxn modelId="{919851CD-F5EA-49CD-88B4-8CBAD017D9E2}" srcId="{0134F8A1-541F-4C7A-B8F9-73FBCA08B7C0}" destId="{8955D799-4C8C-4D66-960B-00978A5F257E}" srcOrd="2" destOrd="0" parTransId="{DEF37FCE-1511-4D36-9A46-A0FCEEDB92B5}" sibTransId="{3757BEC8-3408-4A3C-9D6C-7E86CF89A193}"/>
    <dgm:cxn modelId="{1F37D928-181C-43CE-B7A1-03BE5D84B641}" type="presOf" srcId="{8955D799-4C8C-4D66-960B-00978A5F257E}" destId="{E5B538FA-439A-40F5-9F65-D3946D149D9C}" srcOrd="0" destOrd="0" presId="urn:microsoft.com/office/officeart/2005/8/layout/pyramid2"/>
    <dgm:cxn modelId="{2B5F28E1-CA5F-4223-9C3E-A6DEAB307C6A}" type="presOf" srcId="{A05DF829-80A5-4B74-B0DF-7BE173C05D39}" destId="{7E65A339-EA54-4A35-85FA-D4EA1AE85DD6}" srcOrd="0" destOrd="0" presId="urn:microsoft.com/office/officeart/2005/8/layout/pyramid2"/>
    <dgm:cxn modelId="{D9FBB622-F3C7-4843-89C6-76DD2E63A0B3}" type="presOf" srcId="{F65D0AA4-7A10-44CD-AF82-AFAF9371F2EC}" destId="{71340426-B87F-4BDB-9E6C-9D6A58C6CE95}" srcOrd="0" destOrd="0" presId="urn:microsoft.com/office/officeart/2005/8/layout/pyramid2"/>
    <dgm:cxn modelId="{0BD20486-D8BE-48AD-AB00-538A194FAB1D}" srcId="{0134F8A1-541F-4C7A-B8F9-73FBCA08B7C0}" destId="{F65D0AA4-7A10-44CD-AF82-AFAF9371F2EC}" srcOrd="4" destOrd="0" parTransId="{96463D7E-8EDE-4D60-8400-59438FB7E44D}" sibTransId="{35DAFDC5-C366-4E5D-899F-B8C7A43FECC7}"/>
    <dgm:cxn modelId="{74A80BA8-1F99-4B7D-B1FC-CF6EF41808A0}" srcId="{0134F8A1-541F-4C7A-B8F9-73FBCA08B7C0}" destId="{B6527B42-7B4A-4C12-9642-D0A223699035}" srcOrd="0" destOrd="0" parTransId="{7717E7D2-BC90-4EAA-BBF4-0BE585DEBAA2}" sibTransId="{BDF6DE8F-D7E9-4255-98CB-8A37DEF97292}"/>
    <dgm:cxn modelId="{413B3646-0BDE-4CBA-81A6-DAF700340919}" srcId="{0134F8A1-541F-4C7A-B8F9-73FBCA08B7C0}" destId="{A05DF829-80A5-4B74-B0DF-7BE173C05D39}" srcOrd="3" destOrd="0" parTransId="{EA0CBA89-F7B0-46C0-8CFC-0197BC587334}" sibTransId="{CC07D805-ED4E-4ED8-B2D0-A330DCC7DBF7}"/>
    <dgm:cxn modelId="{ABEBFF3A-F110-41C8-9DB2-D49E21C4E42E}" type="presOf" srcId="{0134F8A1-541F-4C7A-B8F9-73FBCA08B7C0}" destId="{EA0412B9-2191-4B07-A348-BD4CA959A0C5}" srcOrd="0" destOrd="0" presId="urn:microsoft.com/office/officeart/2005/8/layout/pyramid2"/>
    <dgm:cxn modelId="{7BE9F1AF-1D6E-4BB0-87A8-A77B1CA15AD4}" type="presOf" srcId="{E4042D87-3395-4269-907F-8B437AD364BB}" destId="{C9A0DE0D-8A1C-4CC2-AF8B-A51A58ACECC1}" srcOrd="0" destOrd="0" presId="urn:microsoft.com/office/officeart/2005/8/layout/pyramid2"/>
    <dgm:cxn modelId="{F26345A3-61FE-4BD6-94C4-0DAEC3628F26}" type="presOf" srcId="{B6527B42-7B4A-4C12-9642-D0A223699035}" destId="{C00BDDBF-B39C-49CF-B25F-4FF7DF72D33B}" srcOrd="0" destOrd="0" presId="urn:microsoft.com/office/officeart/2005/8/layout/pyramid2"/>
    <dgm:cxn modelId="{7A97BB8F-73B0-41B0-BBC7-9604D9DC205A}" srcId="{0134F8A1-541F-4C7A-B8F9-73FBCA08B7C0}" destId="{E4042D87-3395-4269-907F-8B437AD364BB}" srcOrd="1" destOrd="0" parTransId="{15FF3DE4-E1A3-40A1-8FEE-7110924137E6}" sibTransId="{A8948436-FB40-428D-AC9B-27C7520A2093}"/>
    <dgm:cxn modelId="{93DB4798-A6A5-4507-9827-CE3CC8B5CDFA}" type="presParOf" srcId="{EA0412B9-2191-4B07-A348-BD4CA959A0C5}" destId="{493F1F34-3C05-4EE9-8430-81F471DC55AA}" srcOrd="0" destOrd="0" presId="urn:microsoft.com/office/officeart/2005/8/layout/pyramid2"/>
    <dgm:cxn modelId="{DCEA7CA0-90D6-48F3-A514-A8BBAAA2D359}" type="presParOf" srcId="{EA0412B9-2191-4B07-A348-BD4CA959A0C5}" destId="{CAF55765-7A97-4227-B154-2F7F704CF497}" srcOrd="1" destOrd="0" presId="urn:microsoft.com/office/officeart/2005/8/layout/pyramid2"/>
    <dgm:cxn modelId="{5DD25EDD-E79F-419B-A0CE-E5754AE84C58}" type="presParOf" srcId="{CAF55765-7A97-4227-B154-2F7F704CF497}" destId="{C00BDDBF-B39C-49CF-B25F-4FF7DF72D33B}" srcOrd="0" destOrd="0" presId="urn:microsoft.com/office/officeart/2005/8/layout/pyramid2"/>
    <dgm:cxn modelId="{6D4BC437-B3EC-4576-89ED-C3FCF34D4053}" type="presParOf" srcId="{CAF55765-7A97-4227-B154-2F7F704CF497}" destId="{304FB93C-4EEC-44CD-A4E2-8285308735E9}" srcOrd="1" destOrd="0" presId="urn:microsoft.com/office/officeart/2005/8/layout/pyramid2"/>
    <dgm:cxn modelId="{5BDC7B37-B9C3-47BD-90B0-835AD4F25DAB}" type="presParOf" srcId="{CAF55765-7A97-4227-B154-2F7F704CF497}" destId="{C9A0DE0D-8A1C-4CC2-AF8B-A51A58ACECC1}" srcOrd="2" destOrd="0" presId="urn:microsoft.com/office/officeart/2005/8/layout/pyramid2"/>
    <dgm:cxn modelId="{9D52803D-D706-46D3-9862-510BA0DCBB06}" type="presParOf" srcId="{CAF55765-7A97-4227-B154-2F7F704CF497}" destId="{917109A1-812F-45FD-ACB1-E8805FAA7538}" srcOrd="3" destOrd="0" presId="urn:microsoft.com/office/officeart/2005/8/layout/pyramid2"/>
    <dgm:cxn modelId="{39A2A5A2-A6A9-49DD-81EA-BE51BF231EA0}" type="presParOf" srcId="{CAF55765-7A97-4227-B154-2F7F704CF497}" destId="{E5B538FA-439A-40F5-9F65-D3946D149D9C}" srcOrd="4" destOrd="0" presId="urn:microsoft.com/office/officeart/2005/8/layout/pyramid2"/>
    <dgm:cxn modelId="{D06DE6EF-A0A3-4B44-9B6C-949AABBA6476}" type="presParOf" srcId="{CAF55765-7A97-4227-B154-2F7F704CF497}" destId="{7C016511-D4E2-46A1-99FF-5787002C75EA}" srcOrd="5" destOrd="0" presId="urn:microsoft.com/office/officeart/2005/8/layout/pyramid2"/>
    <dgm:cxn modelId="{06F86CE8-12C0-40DA-954A-CB52405E4BA6}" type="presParOf" srcId="{CAF55765-7A97-4227-B154-2F7F704CF497}" destId="{7E65A339-EA54-4A35-85FA-D4EA1AE85DD6}" srcOrd="6" destOrd="0" presId="urn:microsoft.com/office/officeart/2005/8/layout/pyramid2"/>
    <dgm:cxn modelId="{8E6CFAE3-BC53-430A-B5BE-605E61B517C0}" type="presParOf" srcId="{CAF55765-7A97-4227-B154-2F7F704CF497}" destId="{F11CCF99-7B3F-49B8-AB99-C7C04E9E2489}" srcOrd="7" destOrd="0" presId="urn:microsoft.com/office/officeart/2005/8/layout/pyramid2"/>
    <dgm:cxn modelId="{7B1BC1BA-D3E8-49D5-80C1-1AE6B9CD3B25}" type="presParOf" srcId="{CAF55765-7A97-4227-B154-2F7F704CF497}" destId="{71340426-B87F-4BDB-9E6C-9D6A58C6CE95}" srcOrd="8" destOrd="0" presId="urn:microsoft.com/office/officeart/2005/8/layout/pyramid2"/>
    <dgm:cxn modelId="{7C3EC4D4-D615-4D41-A0D9-52CA7D397BA8}" type="presParOf" srcId="{CAF55765-7A97-4227-B154-2F7F704CF497}" destId="{95B3B749-4B77-4179-9E61-D56E11C9AC80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3F1F34-3C05-4EE9-8430-81F471DC55AA}">
      <dsp:nvSpPr>
        <dsp:cNvPr id="0" name=""/>
        <dsp:cNvSpPr/>
      </dsp:nvSpPr>
      <dsp:spPr>
        <a:xfrm>
          <a:off x="948266" y="0"/>
          <a:ext cx="5418667" cy="5418667"/>
        </a:xfrm>
        <a:prstGeom prst="triangle">
          <a:avLst/>
        </a:prstGeom>
        <a:solidFill>
          <a:srgbClr val="000099"/>
        </a:solidFill>
        <a:ln w="12700" cap="flat" cmpd="sng" algn="ctr">
          <a:solidFill>
            <a:schemeClr val="tx1"/>
          </a:solidFill>
          <a:prstDash val="solid"/>
          <a:miter lim="800000"/>
        </a:ln>
        <a:effectLst>
          <a:glow rad="228600">
            <a:schemeClr val="accent3">
              <a:satMod val="175000"/>
              <a:alpha val="40000"/>
            </a:schemeClr>
          </a:glow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0BDDBF-B39C-49CF-B25F-4FF7DF72D33B}">
      <dsp:nvSpPr>
        <dsp:cNvPr id="0" name=""/>
        <dsp:cNvSpPr/>
      </dsp:nvSpPr>
      <dsp:spPr>
        <a:xfrm>
          <a:off x="3657599" y="542395"/>
          <a:ext cx="3522133" cy="77046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101600">
            <a:schemeClr val="accent3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Изучить литературу </a:t>
          </a:r>
          <a:endParaRPr lang="ru-RU" sz="2000" b="1" i="0" kern="1200" dirty="0"/>
        </a:p>
      </dsp:txBody>
      <dsp:txXfrm>
        <a:off x="3695210" y="580006"/>
        <a:ext cx="3446911" cy="695244"/>
      </dsp:txXfrm>
    </dsp:sp>
    <dsp:sp modelId="{C9A0DE0D-8A1C-4CC2-AF8B-A51A58ACECC1}">
      <dsp:nvSpPr>
        <dsp:cNvPr id="0" name=""/>
        <dsp:cNvSpPr/>
      </dsp:nvSpPr>
      <dsp:spPr>
        <a:xfrm>
          <a:off x="3657599" y="1409170"/>
          <a:ext cx="3522133" cy="77046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689636"/>
              <a:satOff val="-4355"/>
              <a:lumOff val="-2941"/>
              <a:alphaOff val="0"/>
            </a:schemeClr>
          </a:solidFill>
          <a:prstDash val="solid"/>
          <a:miter lim="800000"/>
        </a:ln>
        <a:effectLst>
          <a:glow rad="101600">
            <a:schemeClr val="accent3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6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Выявить наиболее часто используемые марки зубных паст</a:t>
          </a:r>
          <a:endParaRPr lang="ru-RU" sz="1600" b="1" i="0" kern="1200" dirty="0"/>
        </a:p>
      </dsp:txBody>
      <dsp:txXfrm>
        <a:off x="3695210" y="1446781"/>
        <a:ext cx="3446911" cy="695244"/>
      </dsp:txXfrm>
    </dsp:sp>
    <dsp:sp modelId="{E5B538FA-439A-40F5-9F65-D3946D149D9C}">
      <dsp:nvSpPr>
        <dsp:cNvPr id="0" name=""/>
        <dsp:cNvSpPr/>
      </dsp:nvSpPr>
      <dsp:spPr>
        <a:xfrm>
          <a:off x="3657599" y="2275945"/>
          <a:ext cx="3522133" cy="77046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>
          <a:glow rad="101600">
            <a:schemeClr val="accent3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Изучить состав зубных паст</a:t>
          </a:r>
          <a:endParaRPr lang="ru-RU" sz="2000" b="1" i="0" kern="1200" dirty="0"/>
        </a:p>
      </dsp:txBody>
      <dsp:txXfrm>
        <a:off x="3695210" y="2313556"/>
        <a:ext cx="3446911" cy="695244"/>
      </dsp:txXfrm>
    </dsp:sp>
    <dsp:sp modelId="{7E65A339-EA54-4A35-85FA-D4EA1AE85DD6}">
      <dsp:nvSpPr>
        <dsp:cNvPr id="0" name=""/>
        <dsp:cNvSpPr/>
      </dsp:nvSpPr>
      <dsp:spPr>
        <a:xfrm>
          <a:off x="3657599" y="3142721"/>
          <a:ext cx="3522133" cy="77046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5068907"/>
              <a:satOff val="-13064"/>
              <a:lumOff val="-8824"/>
              <a:alphaOff val="0"/>
            </a:schemeClr>
          </a:solidFill>
          <a:prstDash val="solid"/>
          <a:miter lim="800000"/>
        </a:ln>
        <a:effectLst>
          <a:glow rad="101600">
            <a:schemeClr val="accent3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Исследовать  физико- химические свойства  зубных паст</a:t>
          </a:r>
          <a:endParaRPr lang="ru-RU" sz="1800" b="1" i="0" kern="1200" dirty="0"/>
        </a:p>
      </dsp:txBody>
      <dsp:txXfrm>
        <a:off x="3695210" y="3180332"/>
        <a:ext cx="3446911" cy="695244"/>
      </dsp:txXfrm>
    </dsp:sp>
    <dsp:sp modelId="{71340426-B87F-4BDB-9E6C-9D6A58C6CE95}">
      <dsp:nvSpPr>
        <dsp:cNvPr id="0" name=""/>
        <dsp:cNvSpPr/>
      </dsp:nvSpPr>
      <dsp:spPr>
        <a:xfrm>
          <a:off x="3657599" y="4009496"/>
          <a:ext cx="3522133" cy="77046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>
          <a:glow rad="101600">
            <a:schemeClr val="accent3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Оценить эффективность действия зубных паст в модельных опытах</a:t>
          </a:r>
          <a:r>
            <a:rPr lang="ru-RU" altLang="ru-RU" sz="1600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600" kern="1200" dirty="0"/>
        </a:p>
      </dsp:txBody>
      <dsp:txXfrm>
        <a:off x="3695210" y="4047107"/>
        <a:ext cx="3446911" cy="6952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7CA119-D9F9-4CA2-818C-F6F4E5C7D9C2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A6F847-141B-4463-B09A-9310BD0914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082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A6F847-141B-4463-B09A-9310BD09146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628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822184-F35B-4971-B539-59BDA984E8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F6293B2-EAD4-4B53-86DA-91CF12CCF3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632760-2D95-4DE5-B35A-904C59057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64A1-AA4D-4F58-88CA-C0DDB8FC5078}" type="datetimeFigureOut">
              <a:rPr lang="ru-RU" smtClean="0"/>
              <a:t>28.02.2025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12F132-D836-4826-BD2E-73EFC5D1F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C057D3-632E-411E-8FE8-BCD416DFB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C6A64-9134-4187-8912-62030BBC51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1120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6800DA-9A20-403D-A9FC-E0873F961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87AD2FE-0279-4A7A-88C7-C9E4D81832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0F993F-5299-47D7-85D7-BC50591B7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64A1-AA4D-4F58-88CA-C0DDB8FC5078}" type="datetimeFigureOut">
              <a:rPr lang="ru-RU" smtClean="0"/>
              <a:t>28.02.2025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50F7A2-841E-43AB-AA82-AB6A5EDF1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E03B3F-4B93-40BC-81EE-2F153C5D1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C6A64-9134-4187-8912-62030BBC51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2839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EB8A478-C391-4403-A506-39636B3716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3157425-14B7-4078-BE2D-BA436767C7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83517B-BF46-4758-8456-506DF24B0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64A1-AA4D-4F58-88CA-C0DDB8FC5078}" type="datetimeFigureOut">
              <a:rPr lang="ru-RU" smtClean="0"/>
              <a:t>28.02.2025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5B3A41-0B3D-48E6-B701-80E2D82FF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EA50F2-3EAD-43FC-8AF0-16E5CD6F1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C6A64-9134-4187-8912-62030BBC51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4802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6D39F0-8100-4327-9ADB-D5E1ED65F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504DC3-9A24-4DAD-919A-13ECBCFDA0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79D4EB-FBAE-4C36-90EE-627EBF831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64A1-AA4D-4F58-88CA-C0DDB8FC5078}" type="datetimeFigureOut">
              <a:rPr lang="ru-RU" smtClean="0"/>
              <a:t>28.02.2025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624321-A7E2-4793-A9B6-76FD5EA6A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E530A8-ADCF-4EEE-90E8-76A5AC869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C6A64-9134-4187-8912-62030BBC51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4148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153C7-1E28-4807-A3CF-EF63E002A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D570670-B48E-4A6B-94DC-C9799F1550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195F15-1E96-4393-B725-3526F480E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64A1-AA4D-4F58-88CA-C0DDB8FC5078}" type="datetimeFigureOut">
              <a:rPr lang="ru-RU" smtClean="0"/>
              <a:t>28.02.2025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D8C9C5-AF76-44BC-A0EC-6AA56689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C562FE1-A46A-4156-9519-8A7908047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C6A64-9134-4187-8912-62030BBC51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471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9D2223-9E48-481F-92DC-EAC26BCE8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09C443-7614-4B32-A216-37B259E20D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CE96E10-D72A-45A4-A72A-33379A351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D138A03-244B-4E99-9CD8-11DCD8D10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64A1-AA4D-4F58-88CA-C0DDB8FC5078}" type="datetimeFigureOut">
              <a:rPr lang="ru-RU" smtClean="0"/>
              <a:t>28.02.2025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26F35F-9CC5-40A8-AC7A-710FE5BD2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20EC122-9654-4A86-A73A-3A9634C25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C6A64-9134-4187-8912-62030BBC51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7853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C875B3-9733-4777-8988-A67DF3583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B14849A-7102-42C3-9DB5-68C1F11AC6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40655AE-5FD2-452A-9DA7-4CF45B0D2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CCF3957-0B5A-4A21-B7FA-B14713C178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B118B9-1EB6-4515-9C3B-049CA55AA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A8ADE1F-8476-4950-8A6C-FB75D938A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64A1-AA4D-4F58-88CA-C0DDB8FC5078}" type="datetimeFigureOut">
              <a:rPr lang="ru-RU" smtClean="0"/>
              <a:t>28.02.2025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3F32EDA-A564-4CC3-9AC9-567166D95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115E0E1-DA0A-49CE-A28E-B0B678623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C6A64-9134-4187-8912-62030BBC51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7560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DAB00B-EADB-4854-83EF-94D54D280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0AFF921-0720-4AA8-B85F-4CD8CB85F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64A1-AA4D-4F58-88CA-C0DDB8FC5078}" type="datetimeFigureOut">
              <a:rPr lang="ru-RU" smtClean="0"/>
              <a:t>28.02.2025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B8E38E8-E4A7-4E97-8175-43D498E10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14C40DB-D6A8-4899-834C-5C4977262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C6A64-9134-4187-8912-62030BBC51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6546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49403B2-A812-4424-AFDA-62EAFC0A1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64A1-AA4D-4F58-88CA-C0DDB8FC5078}" type="datetimeFigureOut">
              <a:rPr lang="ru-RU" smtClean="0"/>
              <a:t>28.02.2025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2D6DA3B-60ED-43F3-8827-FC4CD371E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6F5BB17-290C-4E11-BD2C-8BC4F7DCF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C6A64-9134-4187-8912-62030BBC51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715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CF27A5-CAEA-4D4C-8866-5AE69F9ED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9F76E5-0E9B-4A46-BC1F-CBFF7E6123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8684A21-7DF5-47A4-97DE-BE0D92C25D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73B960E-EB57-4896-B2C7-D1E9C44CF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64A1-AA4D-4F58-88CA-C0DDB8FC5078}" type="datetimeFigureOut">
              <a:rPr lang="ru-RU" smtClean="0"/>
              <a:t>28.02.2025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7568496-A82A-4FA5-82E3-9CDEA2E12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23E8914-87EA-4CE3-B0AD-DB70F08ED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C6A64-9134-4187-8912-62030BBC51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6226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A5CEE9-0342-4843-8D03-BB8E2EBA9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DBBD03-AA6B-4AEA-BD63-59885409BB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121AD81-E920-4E1F-B8B8-0252E7FD5A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A0AFE6-211F-4B7B-A4F0-60CB24965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64A1-AA4D-4F58-88CA-C0DDB8FC5078}" type="datetimeFigureOut">
              <a:rPr lang="ru-RU" smtClean="0"/>
              <a:t>28.02.2025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4AC509-2C30-4DD8-BE2F-09F95E066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AC4DF09-BB9B-4175-9B4B-F28235BE5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C6A64-9134-4187-8912-62030BBC51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2626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E82245-1E5F-430B-BCFE-8A7B395FA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96A1FA5-7048-4155-8508-8229D17826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7C0825-DB06-468D-8FAE-80CCF0F22B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064A1-AA4D-4F58-88CA-C0DDB8FC5078}" type="datetimeFigureOut">
              <a:rPr lang="ru-RU" smtClean="0"/>
              <a:t>28.02.2025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941E14-C444-44F1-861E-C9451F12C9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9DCAB2-7849-4939-B29E-1C7A354BB2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C6A64-9134-4187-8912-62030BBC51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5858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·ÑÐ±Ð½ÑÐµ Ð¿Ð°ÑÑÑ ÑÐ¾ÑÑÐ°Ð²">
            <a:extLst>
              <a:ext uri="{FF2B5EF4-FFF2-40B4-BE49-F238E27FC236}">
                <a16:creationId xmlns:a16="http://schemas.microsoft.com/office/drawing/2014/main" id="{5C25B09A-5587-4556-ABD0-F0618AD73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189"/>
            <a:ext cx="7385538" cy="687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7">
            <a:extLst>
              <a:ext uri="{FF2B5EF4-FFF2-40B4-BE49-F238E27FC236}">
                <a16:creationId xmlns:a16="http://schemas.microsoft.com/office/drawing/2014/main" id="{0CB998B5-FE8E-4868-BDBA-9E9157DA9567}"/>
              </a:ext>
            </a:extLst>
          </p:cNvPr>
          <p:cNvSpPr/>
          <p:nvPr/>
        </p:nvSpPr>
        <p:spPr>
          <a:xfrm>
            <a:off x="4907432" y="826858"/>
            <a:ext cx="6879102" cy="2445889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indent="2254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ru-RU" altLang="ru-RU" sz="3200" b="1" i="1" dirty="0">
              <a:solidFill>
                <a:srgbClr val="9900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altLang="ru-RU" sz="3200" b="1" i="1" dirty="0">
                <a:solidFill>
                  <a:srgbClr val="000099"/>
                </a:solidFill>
                <a:latin typeface="Times New Roman" panose="02020603050405020304" pitchFamily="18" charset="0"/>
              </a:rPr>
              <a:t>ТЕОРЕТИЧЕСКОЕ И ЭКСПЕРИМЕНТАЛЬНОЕ ИЗУЧЕНИЕ СОСТАВА И СВОЙСТВ ЗУБНЫХ ПАСТ</a:t>
            </a:r>
          </a:p>
          <a:p>
            <a:pPr algn="ctr" eaLnBrk="1" hangingPunct="1">
              <a:defRPr/>
            </a:pPr>
            <a:endParaRPr lang="ru-RU" altLang="ru-RU" sz="3200" b="1" dirty="0">
              <a:solidFill>
                <a:srgbClr val="990000"/>
              </a:solidFill>
            </a:endParaRPr>
          </a:p>
        </p:txBody>
      </p:sp>
      <p:sp>
        <p:nvSpPr>
          <p:cNvPr id="7" name="Скругленный прямоугольник 7">
            <a:extLst>
              <a:ext uri="{FF2B5EF4-FFF2-40B4-BE49-F238E27FC236}">
                <a16:creationId xmlns:a16="http://schemas.microsoft.com/office/drawing/2014/main" id="{B241D9E3-AACC-4F7F-B7B6-4E33EE456B97}"/>
              </a:ext>
            </a:extLst>
          </p:cNvPr>
          <p:cNvSpPr/>
          <p:nvPr/>
        </p:nvSpPr>
        <p:spPr>
          <a:xfrm>
            <a:off x="6949439" y="4318782"/>
            <a:ext cx="4977149" cy="200672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indent="2254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</a:t>
            </a:r>
            <a:r>
              <a:rPr lang="ru-RU" alt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ПЕРЕПЕЛЯКОВ А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КЛАСС,</a:t>
            </a:r>
            <a:r>
              <a:rPr lang="en-US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КГУ </a:t>
            </a: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ФМЛ</a:t>
            </a: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УОАКО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altLang="ru-RU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ДИРР </a:t>
            </a:r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О.Ю</a:t>
            </a: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ХИМИИ,</a:t>
            </a:r>
            <a:endParaRPr lang="en-US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МАГИСТР ХИМИИ.</a:t>
            </a:r>
          </a:p>
        </p:txBody>
      </p:sp>
      <p:pic>
        <p:nvPicPr>
          <p:cNvPr id="4" name="Рисунок 3" descr="emblema">
            <a:extLst>
              <a:ext uri="{FF2B5EF4-FFF2-40B4-BE49-F238E27FC236}">
                <a16:creationId xmlns:a16="http://schemas.microsoft.com/office/drawing/2014/main" id="{48915A0F-FF4E-45F8-9986-459D5FBD78A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021" y="233785"/>
            <a:ext cx="1898822" cy="19176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112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ÐÐ°ÑÑÐ¸Ð½ÐºÐ¸ Ð¿Ð¾ Ð·Ð°Ð¿ÑÐ¾ÑÑ Ð·ÑÐ±Ð½ÑÐµ Ð¿Ð°ÑÑÑ ÑÐ¾ÑÑÐ°Ð²">
            <a:extLst>
              <a:ext uri="{FF2B5EF4-FFF2-40B4-BE49-F238E27FC236}">
                <a16:creationId xmlns:a16="http://schemas.microsoft.com/office/drawing/2014/main" id="{EDCC7EC5-7F82-47DD-9DE7-02AAEB823E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015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Рисунок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" t="1273" r="10367" b="36115"/>
          <a:stretch>
            <a:fillRect/>
          </a:stretch>
        </p:blipFill>
        <p:spPr bwMode="auto">
          <a:xfrm>
            <a:off x="953086" y="324359"/>
            <a:ext cx="10537036" cy="4141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66975" y="4640818"/>
            <a:ext cx="76939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Bef>
                <a:spcPts val="500"/>
              </a:spcBef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Рисунок 4. Фильтрование исследуемых растворов зубных паст.</a:t>
            </a:r>
          </a:p>
        </p:txBody>
      </p:sp>
    </p:spTree>
    <p:extLst>
      <p:ext uri="{BB962C8B-B14F-4D97-AF65-F5344CB8AC3E}">
        <p14:creationId xmlns:p14="http://schemas.microsoft.com/office/powerpoint/2010/main" val="2254571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0F92E30B-03D3-4D4B-8BC5-69C1BA58C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752" y="-167481"/>
            <a:ext cx="11450601" cy="1073457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определения высоты и устойчивости пены</a:t>
            </a:r>
          </a:p>
        </p:txBody>
      </p:sp>
      <p:sp>
        <p:nvSpPr>
          <p:cNvPr id="5" name="Прямоугольник 1">
            <a:extLst>
              <a:ext uri="{FF2B5EF4-FFF2-40B4-BE49-F238E27FC236}">
                <a16:creationId xmlns:a16="http://schemas.microsoft.com/office/drawing/2014/main" id="{EE336018-EF52-4585-B978-3DCB4E1017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853" y="471433"/>
            <a:ext cx="104299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4.Резуьтаты определения 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пенообразования исследуемых растворов зубных паст</a:t>
            </a:r>
            <a:endParaRPr lang="ru-RU" alt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205728"/>
              </p:ext>
            </p:extLst>
          </p:nvPr>
        </p:nvGraphicFramePr>
        <p:xfrm>
          <a:off x="1257762" y="857582"/>
          <a:ext cx="9280032" cy="1597527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908468">
                  <a:extLst>
                    <a:ext uri="{9D8B030D-6E8A-4147-A177-3AD203B41FA5}">
                      <a16:colId xmlns:a16="http://schemas.microsoft.com/office/drawing/2014/main" val="3507811719"/>
                    </a:ext>
                  </a:extLst>
                </a:gridCol>
                <a:gridCol w="2287500">
                  <a:extLst>
                    <a:ext uri="{9D8B030D-6E8A-4147-A177-3AD203B41FA5}">
                      <a16:colId xmlns:a16="http://schemas.microsoft.com/office/drawing/2014/main" val="1518532466"/>
                    </a:ext>
                  </a:extLst>
                </a:gridCol>
                <a:gridCol w="2042032">
                  <a:extLst>
                    <a:ext uri="{9D8B030D-6E8A-4147-A177-3AD203B41FA5}">
                      <a16:colId xmlns:a16="http://schemas.microsoft.com/office/drawing/2014/main" val="3785466691"/>
                    </a:ext>
                  </a:extLst>
                </a:gridCol>
                <a:gridCol w="2042032">
                  <a:extLst>
                    <a:ext uri="{9D8B030D-6E8A-4147-A177-3AD203B41FA5}">
                      <a16:colId xmlns:a16="http://schemas.microsoft.com/office/drawing/2014/main" val="315404373"/>
                    </a:ext>
                  </a:extLst>
                </a:gridCol>
              </a:tblGrid>
              <a:tr h="1095110">
                <a:tc>
                  <a:txBody>
                    <a:bodyPr/>
                    <a:lstStyle/>
                    <a:p>
                      <a:pPr marL="179705" indent="406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средства</a:t>
                      </a:r>
                      <a:endParaRPr lang="ru-RU" sz="20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9705" indent="406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Colgate</a:t>
                      </a:r>
                      <a:r>
                        <a:rPr lang="ru-RU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sz="20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9705" indent="406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«Лесной бальзам»</a:t>
                      </a:r>
                      <a:endParaRPr lang="ru-RU" sz="20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9705" indent="406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Splat</a:t>
                      </a:r>
                      <a:r>
                        <a:rPr lang="ru-RU" sz="2400" b="1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0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55772796"/>
                  </a:ext>
                </a:extLst>
              </a:tr>
              <a:tr h="5024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мм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9705" indent="406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9705" indent="406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9705" indent="406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222925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714353" y="602100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Диаграмма 2. Пенообразование исследуемых образцов зубной пасты.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265" name="Диаграмма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496" y="2764130"/>
            <a:ext cx="5500857" cy="3256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Рисунок 1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4" t="6451" r="15518" b="610"/>
          <a:stretch>
            <a:fillRect/>
          </a:stretch>
        </p:blipFill>
        <p:spPr bwMode="auto">
          <a:xfrm>
            <a:off x="1790764" y="2594743"/>
            <a:ext cx="3160957" cy="355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07853" y="614645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Рисунок 5. Пенообразование исследуемых </a:t>
            </a: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образцов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зубной пасты.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370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63A89028-69C1-4FF9-9FD0-09703E43C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4797" y="0"/>
            <a:ext cx="8534400" cy="758825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определения водородного показателя</a:t>
            </a:r>
            <a:endParaRPr lang="ru-RU" altLang="ru-RU" sz="1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5" descr="http://vendorad.ecom2.graphicalliance.co.uk/Vendors/bin/623ce1edac40661eb81d763055d75e7a/media/jpg/w970/20100810085423.jpg">
            <a:extLst>
              <a:ext uri="{FF2B5EF4-FFF2-40B4-BE49-F238E27FC236}">
                <a16:creationId xmlns:a16="http://schemas.microsoft.com/office/drawing/2014/main" id="{ECDB1F0E-5D45-4388-A65A-47AE18405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7203" y="0"/>
            <a:ext cx="2087563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Объект 3">
            <a:extLst>
              <a:ext uri="{FF2B5EF4-FFF2-40B4-BE49-F238E27FC236}">
                <a16:creationId xmlns:a16="http://schemas.microsoft.com/office/drawing/2014/main" id="{4BA28C7B-1308-4BBB-B17B-7D2F1518131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5376" y="701675"/>
            <a:ext cx="10578612" cy="36747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</a:t>
            </a:r>
            <a:r>
              <a:rPr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водородного показателя исследуемых образцов зубной пасты.</a:t>
            </a:r>
          </a:p>
        </p:txBody>
      </p:sp>
      <p:graphicFrame>
        <p:nvGraphicFramePr>
          <p:cNvPr id="10" name="Group 38">
            <a:extLst>
              <a:ext uri="{FF2B5EF4-FFF2-40B4-BE49-F238E27FC236}">
                <a16:creationId xmlns:a16="http://schemas.microsoft.com/office/drawing/2014/main" id="{4C429C4F-9F7A-465B-8196-0FEC02E689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853486"/>
              </p:ext>
            </p:extLst>
          </p:nvPr>
        </p:nvGraphicFramePr>
        <p:xfrm>
          <a:off x="355713" y="1299964"/>
          <a:ext cx="4066733" cy="2229730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208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70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10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718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Средство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рН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0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sz="2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Colgate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9,58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3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«Лесной бальзам»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8,86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sz="2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Splat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8,94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3" name="Picture 4" descr="ÐÐ°ÑÑÐ¸Ð½ÐºÐ¸ Ð¿Ð¾ Ð·Ð°Ð¿ÑÐ¾ÑÑ Ð·ÑÐ±Ð½ÑÐµ Ð¿Ð°ÑÑÑ ÑÐ¾ÑÑÐ°Ð²">
            <a:extLst>
              <a:ext uri="{FF2B5EF4-FFF2-40B4-BE49-F238E27FC236}">
                <a16:creationId xmlns:a16="http://schemas.microsoft.com/office/drawing/2014/main" id="{5BE109B0-893E-4C8C-99AA-276B9849B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015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75790" y="578689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R="36195" indent="450215"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Диаграмма 3. Значение водородного показателя в исследуемых образцах.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290" name="Диаграмма 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431" y="1592316"/>
            <a:ext cx="7163587" cy="419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8999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B8F25CC-7032-4A41-9D93-8B76CAD7BB42}"/>
              </a:ext>
            </a:extLst>
          </p:cNvPr>
          <p:cNvSpPr/>
          <p:nvPr/>
        </p:nvSpPr>
        <p:spPr>
          <a:xfrm>
            <a:off x="3306246" y="121306"/>
            <a:ext cx="51253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определения фосфатов</a:t>
            </a:r>
            <a:endParaRPr lang="ru-RU" sz="2400" b="1" dirty="0"/>
          </a:p>
        </p:txBody>
      </p:sp>
      <p:pic>
        <p:nvPicPr>
          <p:cNvPr id="12" name="Picture 8" descr="ÐÐ°ÑÑÐ¸Ð½ÐºÐ¸ Ð¿Ð¾ Ð·Ð°Ð¿ÑÐ¾ÑÑ Ð·ÑÐ±Ð½ÑÐµ Ð¿Ð°ÑÑÑ ÑÐ¾ÑÑÐ°Ð²">
            <a:extLst>
              <a:ext uri="{FF2B5EF4-FFF2-40B4-BE49-F238E27FC236}">
                <a16:creationId xmlns:a16="http://schemas.microsoft.com/office/drawing/2014/main" id="{44788C80-AA91-4362-9239-F91F3716D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3464" y="0"/>
            <a:ext cx="2788536" cy="246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Рисунок 1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5" t="38058" r="5986" b="8218"/>
          <a:stretch>
            <a:fillRect/>
          </a:stretch>
        </p:blipFill>
        <p:spPr bwMode="auto">
          <a:xfrm>
            <a:off x="876362" y="929626"/>
            <a:ext cx="8415836" cy="4183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39841" y="5343008"/>
            <a:ext cx="83031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Рисунок 6. Определение фосфат -ионов в исследуемых образцах.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855976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ÐÐ°ÑÑÐ¸Ð½ÐºÐ¸ Ð¿Ð¾ Ð·Ð°Ð¿ÑÐ¾ÑÑ Ð·ÑÐ±Ð½ÑÐµ Ð¿Ð°ÑÑÑ ÑÐ¾ÑÑÐ°Ð²">
            <a:extLst>
              <a:ext uri="{FF2B5EF4-FFF2-40B4-BE49-F238E27FC236}">
                <a16:creationId xmlns:a16="http://schemas.microsoft.com/office/drawing/2014/main" id="{E95825D2-E8CD-4660-8DFB-6F4CACC03A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61000"/>
                    </a14:imgEffect>
                    <a14:imgEffect>
                      <a14:colorTemperature colorTemp="5111"/>
                    </a14:imgEffect>
                    <a14:imgEffect>
                      <a14:saturation sat="98000"/>
                    </a14:imgEffect>
                    <a14:imgEffect>
                      <a14:brightnessContrast bright="10000" contrast="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888" t="-9982" r="2888" b="9982"/>
          <a:stretch/>
        </p:blipFill>
        <p:spPr bwMode="auto">
          <a:xfrm>
            <a:off x="1109003" y="5497"/>
            <a:ext cx="9973994" cy="685250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20FD345-98CF-495F-BA54-F0DB5219E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188913"/>
            <a:ext cx="109145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Результаты определения эффективности </a:t>
            </a:r>
          </a:p>
          <a:p>
            <a:pPr algn="ctr" eaLnBrk="1" hangingPunct="1"/>
            <a:r>
              <a:rPr lang="be-BY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зубной пасты в модельных опытах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37FC7EB-2F49-4329-B504-3B2BC9910C19}"/>
              </a:ext>
            </a:extLst>
          </p:cNvPr>
          <p:cNvSpPr/>
          <p:nvPr/>
        </p:nvSpPr>
        <p:spPr>
          <a:xfrm>
            <a:off x="323557" y="1658274"/>
            <a:ext cx="1163398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 </a:t>
            </a:r>
            <a:r>
              <a:rPr lang="ru-RU" alt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эмали зубов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входит соединение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гидроксоапатит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</a:t>
            </a:r>
            <a:r>
              <a:rPr lang="ru-RU" altLang="ru-R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(PO</a:t>
            </a:r>
            <a:r>
              <a:rPr lang="ru-RU" altLang="ru-R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(OH)</a:t>
            </a:r>
            <a:r>
              <a:rPr lang="ru-RU" altLang="ru-RU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(до 75,04 %), которое под действием кислот может постепенно разрушаться.</a:t>
            </a:r>
          </a:p>
          <a:p>
            <a:pPr algn="just">
              <a:lnSpc>
                <a:spcPct val="80000"/>
              </a:lnSpc>
            </a:pP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3Ca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(PO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altLang="ru-RU" sz="28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(ОН)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+ 20СН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СООН= 10(СН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СОО)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 + 6Н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+2Н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just">
              <a:lnSpc>
                <a:spcPct val="80000"/>
              </a:lnSpc>
            </a:pPr>
            <a:endParaRPr lang="ru-RU" altLang="ru-RU" sz="2800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Яичная скорлупа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90% карбоната кальция, которая может разрушаться под действием кислот (например, лимонной кислоты):</a:t>
            </a:r>
          </a:p>
          <a:p>
            <a:pPr algn="just">
              <a:lnSpc>
                <a:spcPct val="80000"/>
              </a:lnSpc>
            </a:pP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en-US" altLang="ru-RU" sz="28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CaC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+2С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СООН= (С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СОО)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 +СО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↑ +Н</a:t>
            </a:r>
            <a:r>
              <a:rPr lang="ru-RU" altLang="ru-RU" sz="2800" b="1" baseline="-25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</p:spTree>
    <p:extLst>
      <p:ext uri="{BB962C8B-B14F-4D97-AF65-F5344CB8AC3E}">
        <p14:creationId xmlns:p14="http://schemas.microsoft.com/office/powerpoint/2010/main" val="2367494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" t="10873" b="15857"/>
          <a:stretch>
            <a:fillRect/>
          </a:stretch>
        </p:blipFill>
        <p:spPr bwMode="auto">
          <a:xfrm>
            <a:off x="1673764" y="528544"/>
            <a:ext cx="8357953" cy="470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ÐÐ°ÑÑÐ¸Ð½ÐºÐ¸ Ð¿Ð¾ Ð·Ð°Ð¿ÑÐ¾ÑÑ Ð·ÑÐ±Ð½ÑÐµ Ð¿Ð°ÑÑÑ ÑÐ¾ÑÑÐ°Ð²">
            <a:extLst>
              <a:ext uri="{FF2B5EF4-FFF2-40B4-BE49-F238E27FC236}">
                <a16:creationId xmlns:a16="http://schemas.microsoft.com/office/drawing/2014/main" id="{44788C80-AA91-4362-9239-F91F3716D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976" y="0"/>
            <a:ext cx="1267024" cy="111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15844" y="5431784"/>
            <a:ext cx="71080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Рисунок 7. Яичная скорлупа, покрытая слоем исследуемых образцов зубных паст в растворе «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Coc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а-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Cola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».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9379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ÐÐ°ÑÑÐ¸Ð½ÐºÐ¸ Ð¿Ð¾ Ð·Ð°Ð¿ÑÐ¾ÑÑ Ð·ÑÐ±Ð½ÑÐµ Ð¿Ð°ÑÑÑ ÑÐ¾ÑÑÐ°Ð²">
            <a:extLst>
              <a:ext uri="{FF2B5EF4-FFF2-40B4-BE49-F238E27FC236}">
                <a16:creationId xmlns:a16="http://schemas.microsoft.com/office/drawing/2014/main" id="{44788C80-AA91-4362-9239-F91F3716D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976" y="0"/>
            <a:ext cx="1267024" cy="111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Рисунок 1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9" t="27185" r="-2" b="14822"/>
          <a:stretch>
            <a:fillRect/>
          </a:stretch>
        </p:blipFill>
        <p:spPr bwMode="auto">
          <a:xfrm>
            <a:off x="1068495" y="778707"/>
            <a:ext cx="9381206" cy="4032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4519" y="4890247"/>
            <a:ext cx="7285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Рисунок 8. Яичная скорлупа, покрытая слоем исследуемых образцов зубных паст в растворе кофе.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52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ÐÐ°ÑÑÐ¸Ð½ÐºÐ¸ Ð¿Ð¾ Ð·Ð°Ð¿ÑÐ¾ÑÑ Ð·ÑÐ±Ð½ÑÐµ Ð¿Ð°ÑÑÑ ÑÐ¾ÑÑÐ°Ð²">
            <a:extLst>
              <a:ext uri="{FF2B5EF4-FFF2-40B4-BE49-F238E27FC236}">
                <a16:creationId xmlns:a16="http://schemas.microsoft.com/office/drawing/2014/main" id="{44788C80-AA91-4362-9239-F91F3716D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976" y="0"/>
            <a:ext cx="1267024" cy="111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Рисунок 1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4" t="29385" r="1036" b="15080"/>
          <a:stretch>
            <a:fillRect/>
          </a:stretch>
        </p:blipFill>
        <p:spPr bwMode="auto">
          <a:xfrm>
            <a:off x="901406" y="764600"/>
            <a:ext cx="9720563" cy="432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67269" y="5286159"/>
            <a:ext cx="78449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Рисунок 9. Яичная скорлупа, покрытая слоем исследуемых образцов зубных паст в растворе уксусной кислоты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5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: наклоненная вверх 1">
            <a:extLst>
              <a:ext uri="{FF2B5EF4-FFF2-40B4-BE49-F238E27FC236}">
                <a16:creationId xmlns:a16="http://schemas.microsoft.com/office/drawing/2014/main" id="{3D0B500C-A526-41B2-ABD4-B271C7112236}"/>
              </a:ext>
            </a:extLst>
          </p:cNvPr>
          <p:cNvSpPr/>
          <p:nvPr/>
        </p:nvSpPr>
        <p:spPr>
          <a:xfrm>
            <a:off x="346054" y="159657"/>
            <a:ext cx="11628232" cy="682172"/>
          </a:xfrm>
          <a:prstGeom prst="ribbon2">
            <a:avLst/>
          </a:prstGeom>
          <a:solidFill>
            <a:srgbClr val="0033CC"/>
          </a:solidFill>
          <a:ln>
            <a:solidFill>
              <a:schemeClr val="tx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ЗАКЛЮЧЕНИЕ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135411"/>
            <a:ext cx="118428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-630555" algn="l"/>
              </a:tabLs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Наибольшей популярностью среди населения пользуются средства: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Colgate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», «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Splat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». Экономическая зубная паста- «Лесной бальзам». </a:t>
            </a: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-630555" algn="l"/>
              </a:tabLs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исследуемые образцы зубных паст </a:t>
            </a:r>
            <a:r>
              <a:rPr lang="ru-RU" b="1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приятым запахом, цветом и густой консистенцией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742950" lvl="1" indent="-2857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-630555" algn="l"/>
              </a:tabLs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Colgate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и «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Splat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вязкие, густые и тягучие. «Лесной бальзам» густая, но не обладает тягучестью. </a:t>
            </a: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-630555" algn="l"/>
              </a:tabLs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Исследуя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растворимость в воде можно сказать, </a:t>
            </a:r>
            <a:r>
              <a:rPr lang="ru-RU" b="1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хорошо растворима в воде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Splat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Colgate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и «Лесной бальзам» растворимы в воде хуже. </a:t>
            </a: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-630555" algn="l"/>
              </a:tabLs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фильтровании приготовленных растворов наблюдали следующие данные: «Лесной бальзам» фильтровали в течении суток, все остальные растворы профильтровались в течении трёх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часов.</a:t>
            </a:r>
          </a:p>
          <a:p>
            <a:pPr marL="742950" lvl="1" indent="-2857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-630555" algn="l"/>
              </a:tabLst>
            </a:pPr>
            <a:r>
              <a:rPr lang="ru-RU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Лучшим </a:t>
            </a:r>
            <a:r>
              <a:rPr lang="ru-RU" b="1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пенообразованием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обладают зубные пасты «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Colgate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и «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Splat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самое низкое пенообразование «Лесной бальзам».  </a:t>
            </a: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-630555" algn="l"/>
              </a:tabLs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исследуемые образцы имеют </a:t>
            </a:r>
            <a:r>
              <a:rPr lang="ru-RU" b="1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щелочную среду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которая наиболее выражена в «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Colgate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Все данные, которые указаны производителями на этикетках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подтвердились.</a:t>
            </a:r>
          </a:p>
          <a:p>
            <a:pPr marL="742950" lvl="1" indent="-2857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-630555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исследуемых образцах наличие фосфат-ионов обнаружен был в образце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«Лесной бальзам». В образцах «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Colgate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и «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Splat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появился белый осадок, который может свидетельствовать о наличии хлорид-ионов. </a:t>
            </a: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-630555" algn="l"/>
              </a:tabLs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результатам исследования </a:t>
            </a:r>
            <a:r>
              <a:rPr lang="ru-RU" b="1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наибольшая эффективность по защите яичной скорлупы от разрушения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кислой среде продемонстрировала зубная паста «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Colgate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742950" lvl="1" indent="-2857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-630555" algn="l"/>
              </a:tabLs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ходе проведения комплексного теоретического и экспериментального исследования состава зубных паст, исследования эффективности действия зубных паст в модельных опытах в условиях школьной лаборатории гипотеза исследования была подтверждена, </a:t>
            </a:r>
            <a:r>
              <a:rPr lang="ru-RU" b="1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разработаны рекомендации по выбору и применению зубных паст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908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ÐÐ°ÑÑÐ¸Ð½ÐºÐ¸ Ð¿Ð¾ Ð·Ð°Ð¿ÑÐ¾ÑÑ Ð·ÑÐ±Ð½ÑÐµ Ð¿Ð°ÑÑÑ ÑÐ¾ÑÑÐ°Ð²">
            <a:extLst>
              <a:ext uri="{FF2B5EF4-FFF2-40B4-BE49-F238E27FC236}">
                <a16:creationId xmlns:a16="http://schemas.microsoft.com/office/drawing/2014/main" id="{B58C3961-4E9A-4139-AAB1-9319FFE5A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239" y="5497"/>
            <a:ext cx="9973994" cy="685250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6BB838D8-B560-4303-B517-53C41D31B0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0586767"/>
              </p:ext>
            </p:extLst>
          </p:nvPr>
        </p:nvGraphicFramePr>
        <p:xfrm>
          <a:off x="-697132" y="1169832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487FD05-7E28-4A35-B973-69E926B1ABB8}"/>
              </a:ext>
            </a:extLst>
          </p:cNvPr>
          <p:cNvSpPr/>
          <p:nvPr/>
        </p:nvSpPr>
        <p:spPr>
          <a:xfrm rot="16200000">
            <a:off x="837029" y="3609379"/>
            <a:ext cx="33951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8" name="Выноска: стрелка вправо 7">
            <a:extLst>
              <a:ext uri="{FF2B5EF4-FFF2-40B4-BE49-F238E27FC236}">
                <a16:creationId xmlns:a16="http://schemas.microsoft.com/office/drawing/2014/main" id="{78FE1660-C173-416D-94D6-04DBF382B4BA}"/>
              </a:ext>
            </a:extLst>
          </p:cNvPr>
          <p:cNvSpPr/>
          <p:nvPr/>
        </p:nvSpPr>
        <p:spPr>
          <a:xfrm>
            <a:off x="1854589" y="211015"/>
            <a:ext cx="4138247" cy="958817"/>
          </a:xfrm>
          <a:prstGeom prst="rightArrowCallout">
            <a:avLst/>
          </a:prstGeom>
          <a:solidFill>
            <a:srgbClr val="C00000"/>
          </a:solidFill>
          <a:ln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</a:p>
        </p:txBody>
      </p:sp>
      <p:sp>
        <p:nvSpPr>
          <p:cNvPr id="9" name="Блок-схема: несколько документов 8">
            <a:extLst>
              <a:ext uri="{FF2B5EF4-FFF2-40B4-BE49-F238E27FC236}">
                <a16:creationId xmlns:a16="http://schemas.microsoft.com/office/drawing/2014/main" id="{73CFDABF-2878-425F-9682-E29ECB454115}"/>
              </a:ext>
            </a:extLst>
          </p:cNvPr>
          <p:cNvSpPr/>
          <p:nvPr/>
        </p:nvSpPr>
        <p:spPr>
          <a:xfrm>
            <a:off x="6096000" y="98472"/>
            <a:ext cx="6004264" cy="1589429"/>
          </a:xfrm>
          <a:prstGeom prst="flowChartMultidocument">
            <a:avLst/>
          </a:prstGeom>
          <a:gradFill>
            <a:gsLst>
              <a:gs pos="0">
                <a:srgbClr val="FF0000"/>
              </a:gs>
              <a:gs pos="50000">
                <a:schemeClr val="accent2">
                  <a:lumMod val="105000"/>
                  <a:satMod val="103000"/>
                  <a:tint val="73000"/>
                </a:schemeClr>
              </a:gs>
              <a:gs pos="100000">
                <a:schemeClr val="accent2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  <a:ln w="3175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экспериментальное исследование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состава и свойств зубных паст, исследование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зубных паст в модельных опытах.</a:t>
            </a:r>
          </a:p>
        </p:txBody>
      </p:sp>
      <p:sp>
        <p:nvSpPr>
          <p:cNvPr id="11" name="Блок-схема: карточка 10">
            <a:extLst>
              <a:ext uri="{FF2B5EF4-FFF2-40B4-BE49-F238E27FC236}">
                <a16:creationId xmlns:a16="http://schemas.microsoft.com/office/drawing/2014/main" id="{5934ADE3-885B-4059-9811-64AD286A66E4}"/>
              </a:ext>
            </a:extLst>
          </p:cNvPr>
          <p:cNvSpPr/>
          <p:nvPr/>
        </p:nvSpPr>
        <p:spPr>
          <a:xfrm>
            <a:off x="8689847" y="3033822"/>
            <a:ext cx="2914503" cy="732390"/>
          </a:xfrm>
          <a:prstGeom prst="flowChartPunchedCar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latin typeface="Times New Roman" panose="02020603050405020304" pitchFamily="18" charset="0"/>
              </a:rPr>
              <a:t>зубные пасты</a:t>
            </a:r>
            <a:endParaRPr lang="ru-RU" sz="2400" b="1" dirty="0"/>
          </a:p>
        </p:txBody>
      </p:sp>
      <p:sp>
        <p:nvSpPr>
          <p:cNvPr id="12" name="Блок-схема: карточка 11">
            <a:extLst>
              <a:ext uri="{FF2B5EF4-FFF2-40B4-BE49-F238E27FC236}">
                <a16:creationId xmlns:a16="http://schemas.microsoft.com/office/drawing/2014/main" id="{7466D81B-8885-43D1-9A5A-4B1F41691354}"/>
              </a:ext>
            </a:extLst>
          </p:cNvPr>
          <p:cNvSpPr/>
          <p:nvPr/>
        </p:nvSpPr>
        <p:spPr>
          <a:xfrm>
            <a:off x="7485818" y="5326715"/>
            <a:ext cx="3691168" cy="1414770"/>
          </a:xfrm>
          <a:prstGeom prst="flowChartPunchedCard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и свойства зубных паст, а также эффективность действия зубных паст</a:t>
            </a:r>
            <a:endParaRPr lang="ru-RU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трелка: изогнутая вверх 13">
            <a:extLst>
              <a:ext uri="{FF2B5EF4-FFF2-40B4-BE49-F238E27FC236}">
                <a16:creationId xmlns:a16="http://schemas.microsoft.com/office/drawing/2014/main" id="{9FB74F7D-BAFF-4160-822C-41714F1AF268}"/>
              </a:ext>
            </a:extLst>
          </p:cNvPr>
          <p:cNvSpPr/>
          <p:nvPr/>
        </p:nvSpPr>
        <p:spPr>
          <a:xfrm rot="10800000">
            <a:off x="8689847" y="2361296"/>
            <a:ext cx="850392" cy="731520"/>
          </a:xfrm>
          <a:prstGeom prst="bentUpArrow">
            <a:avLst/>
          </a:prstGeom>
          <a:solidFill>
            <a:srgbClr val="92D050">
              <a:alpha val="36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: изогнутая вверх 14">
            <a:extLst>
              <a:ext uri="{FF2B5EF4-FFF2-40B4-BE49-F238E27FC236}">
                <a16:creationId xmlns:a16="http://schemas.microsoft.com/office/drawing/2014/main" id="{0A57E4C9-FB54-4ADC-8590-24A78CD8836F}"/>
              </a:ext>
            </a:extLst>
          </p:cNvPr>
          <p:cNvSpPr/>
          <p:nvPr/>
        </p:nvSpPr>
        <p:spPr>
          <a:xfrm rot="10800000">
            <a:off x="7523344" y="4663174"/>
            <a:ext cx="850392" cy="731520"/>
          </a:xfrm>
          <a:prstGeom prst="bentUpArrow">
            <a:avLst/>
          </a:prstGeom>
          <a:solidFill>
            <a:srgbClr val="00B0F0">
              <a:alpha val="36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85750770-0C05-4395-966B-55EEDBD078AD}"/>
              </a:ext>
            </a:extLst>
          </p:cNvPr>
          <p:cNvSpPr/>
          <p:nvPr/>
        </p:nvSpPr>
        <p:spPr>
          <a:xfrm>
            <a:off x="9567146" y="1687902"/>
            <a:ext cx="2386819" cy="953808"/>
          </a:xfrm>
          <a:prstGeom prst="round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59AA13F0-E533-47A4-872A-36CAE610F219}"/>
              </a:ext>
            </a:extLst>
          </p:cNvPr>
          <p:cNvSpPr/>
          <p:nvPr/>
        </p:nvSpPr>
        <p:spPr>
          <a:xfrm>
            <a:off x="8373736" y="4020802"/>
            <a:ext cx="2386819" cy="953808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639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трелка: штриховая вправо 7">
            <a:extLst>
              <a:ext uri="{FF2B5EF4-FFF2-40B4-BE49-F238E27FC236}">
                <a16:creationId xmlns:a16="http://schemas.microsoft.com/office/drawing/2014/main" id="{23365FEF-39FC-43D4-8B12-579138808D09}"/>
              </a:ext>
            </a:extLst>
          </p:cNvPr>
          <p:cNvSpPr/>
          <p:nvPr/>
        </p:nvSpPr>
        <p:spPr>
          <a:xfrm>
            <a:off x="493485" y="151505"/>
            <a:ext cx="2859314" cy="1524000"/>
          </a:xfrm>
          <a:prstGeom prst="stripedRightArrow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9" name="Стрелка: штриховая вправо 8">
            <a:extLst>
              <a:ext uri="{FF2B5EF4-FFF2-40B4-BE49-F238E27FC236}">
                <a16:creationId xmlns:a16="http://schemas.microsoft.com/office/drawing/2014/main" id="{EFA322F3-D7FC-43F4-A303-C3E40A8FB052}"/>
              </a:ext>
            </a:extLst>
          </p:cNvPr>
          <p:cNvSpPr/>
          <p:nvPr/>
        </p:nvSpPr>
        <p:spPr>
          <a:xfrm flipH="1">
            <a:off x="5225142" y="1850572"/>
            <a:ext cx="3326501" cy="1524000"/>
          </a:xfrm>
          <a:prstGeom prst="stripedRightArrow">
            <a:avLst>
              <a:gd name="adj1" fmla="val 50000"/>
              <a:gd name="adj2" fmla="val 66190"/>
            </a:avLst>
          </a:prstGeom>
          <a:solidFill>
            <a:srgbClr val="7030A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Стрелка: штриховая вправо 10">
            <a:extLst>
              <a:ext uri="{FF2B5EF4-FFF2-40B4-BE49-F238E27FC236}">
                <a16:creationId xmlns:a16="http://schemas.microsoft.com/office/drawing/2014/main" id="{9AF6E937-1CDA-455B-95B8-96B791C98E2F}"/>
              </a:ext>
            </a:extLst>
          </p:cNvPr>
          <p:cNvSpPr/>
          <p:nvPr/>
        </p:nvSpPr>
        <p:spPr>
          <a:xfrm>
            <a:off x="493485" y="3595909"/>
            <a:ext cx="2859314" cy="1524000"/>
          </a:xfrm>
          <a:prstGeom prst="stripedRightArrow">
            <a:avLst/>
          </a:prstGeom>
          <a:solidFill>
            <a:srgbClr val="000099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Научная новизна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2" name="Куб 11">
            <a:extLst>
              <a:ext uri="{FF2B5EF4-FFF2-40B4-BE49-F238E27FC236}">
                <a16:creationId xmlns:a16="http://schemas.microsoft.com/office/drawing/2014/main" id="{0A86DFDF-2EF8-4027-8286-C9EA4D6E9461}"/>
              </a:ext>
            </a:extLst>
          </p:cNvPr>
          <p:cNvSpPr/>
          <p:nvPr/>
        </p:nvSpPr>
        <p:spPr>
          <a:xfrm>
            <a:off x="3505202" y="71674"/>
            <a:ext cx="4775200" cy="1502228"/>
          </a:xfrm>
          <a:prstGeom prst="cube">
            <a:avLst/>
          </a:prstGeom>
          <a:solidFill>
            <a:schemeClr val="accent1">
              <a:alpha val="20000"/>
            </a:schemeClr>
          </a:solidFill>
          <a:ln>
            <a:solidFill>
              <a:schemeClr val="tx1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убные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пасты с различными составами оказывают различное влияние на здоровье зубов и десен, и их эффективность зависит от сочетания абразивных, антисептических и увлажняющих компонентов.</a:t>
            </a:r>
          </a:p>
          <a:p>
            <a:pPr algn="ctr"/>
            <a:endParaRPr lang="ru-RU" alt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Куб 12">
            <a:extLst>
              <a:ext uri="{FF2B5EF4-FFF2-40B4-BE49-F238E27FC236}">
                <a16:creationId xmlns:a16="http://schemas.microsoft.com/office/drawing/2014/main" id="{4726EC92-3C93-49DF-87E1-2602183F81A9}"/>
              </a:ext>
            </a:extLst>
          </p:cNvPr>
          <p:cNvSpPr/>
          <p:nvPr/>
        </p:nvSpPr>
        <p:spPr>
          <a:xfrm>
            <a:off x="299807" y="1772560"/>
            <a:ext cx="4775200" cy="1524000"/>
          </a:xfrm>
          <a:prstGeom prst="cube">
            <a:avLst/>
          </a:prstGeom>
          <a:solidFill>
            <a:srgbClr val="7030A0">
              <a:alpha val="20000"/>
            </a:srgbClr>
          </a:solidFill>
          <a:ln>
            <a:solidFill>
              <a:schemeClr val="tx1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гигиенического ухода за зубами и профилактики заболеваний зубов и десен становятся все более актуальными на фоне роста заболеваний полости рта среди различных возрастных групп.</a:t>
            </a:r>
          </a:p>
        </p:txBody>
      </p:sp>
      <p:sp>
        <p:nvSpPr>
          <p:cNvPr id="14" name="Куб 13">
            <a:extLst>
              <a:ext uri="{FF2B5EF4-FFF2-40B4-BE49-F238E27FC236}">
                <a16:creationId xmlns:a16="http://schemas.microsoft.com/office/drawing/2014/main" id="{CCB1B887-9E13-4412-B533-573D02F808DD}"/>
              </a:ext>
            </a:extLst>
          </p:cNvPr>
          <p:cNvSpPr/>
          <p:nvPr/>
        </p:nvSpPr>
        <p:spPr>
          <a:xfrm>
            <a:off x="3420845" y="3463471"/>
            <a:ext cx="5334001" cy="1524001"/>
          </a:xfrm>
          <a:prstGeom prst="cube">
            <a:avLst/>
          </a:prstGeom>
          <a:solidFill>
            <a:srgbClr val="000099">
              <a:alpha val="20000"/>
            </a:srgbClr>
          </a:solidFill>
          <a:ln>
            <a:solidFill>
              <a:schemeClr val="tx1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ct val="0"/>
              </a:spcBef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комплексного теоретического и экспериментального исследования состава зубных паст, исследование эффективности действия зубных паст в модельных опытах в условиях школьной лаборатории.</a:t>
            </a:r>
          </a:p>
          <a:p>
            <a:pPr algn="just">
              <a:spcBef>
                <a:spcPct val="0"/>
              </a:spcBef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8" descr="ÐÐ°ÑÑÐ¸Ð½ÐºÐ¸ Ð¿Ð¾ Ð·Ð°Ð¿ÑÐ¾ÑÑ Ð·ÑÐ±Ð½ÑÐµ Ð¿Ð°ÑÑÑ ÑÐ¾ÑÑÐ°Ð²">
            <a:extLst>
              <a:ext uri="{FF2B5EF4-FFF2-40B4-BE49-F238E27FC236}">
                <a16:creationId xmlns:a16="http://schemas.microsoft.com/office/drawing/2014/main" id="{F4246A5C-5EAF-4D0D-B3D9-0F134AF34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4056" y="6360"/>
            <a:ext cx="957943" cy="845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трелка: штриховая вправо 16">
            <a:extLst>
              <a:ext uri="{FF2B5EF4-FFF2-40B4-BE49-F238E27FC236}">
                <a16:creationId xmlns:a16="http://schemas.microsoft.com/office/drawing/2014/main" id="{5FBD2736-4594-49F4-A634-5A5EE3C18C6C}"/>
              </a:ext>
            </a:extLst>
          </p:cNvPr>
          <p:cNvSpPr/>
          <p:nvPr/>
        </p:nvSpPr>
        <p:spPr>
          <a:xfrm flipH="1">
            <a:off x="5745390" y="5256880"/>
            <a:ext cx="3326501" cy="1524000"/>
          </a:xfrm>
          <a:prstGeom prst="stripedRightArrow">
            <a:avLst>
              <a:gd name="adj1" fmla="val 50000"/>
              <a:gd name="adj2" fmla="val 66190"/>
            </a:avLst>
          </a:prstGeom>
          <a:solidFill>
            <a:srgbClr val="1870B8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 </a:t>
            </a:r>
          </a:p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Куб 17">
            <a:extLst>
              <a:ext uri="{FF2B5EF4-FFF2-40B4-BE49-F238E27FC236}">
                <a16:creationId xmlns:a16="http://schemas.microsoft.com/office/drawing/2014/main" id="{9E52A00C-26AA-414A-AD14-5100299B02D3}"/>
              </a:ext>
            </a:extLst>
          </p:cNvPr>
          <p:cNvSpPr/>
          <p:nvPr/>
        </p:nvSpPr>
        <p:spPr>
          <a:xfrm>
            <a:off x="299807" y="5239926"/>
            <a:ext cx="5334001" cy="1524001"/>
          </a:xfrm>
          <a:prstGeom prst="cube">
            <a:avLst/>
          </a:prstGeom>
          <a:solidFill>
            <a:srgbClr val="1870B8">
              <a:alpha val="20000"/>
            </a:srgbClr>
          </a:solidFill>
          <a:ln>
            <a:solidFill>
              <a:schemeClr val="tx1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1.Организовано на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практике экспериментальное исследование, которое может быть предложено в качестве учебного пособия на уроках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химии.</a:t>
            </a:r>
          </a:p>
          <a:p>
            <a:pPr algn="just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2.Разработка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рекомендаций по выбору и применению зубных паст в зависимости от индивидуальных особенностей и потребностей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пользователя.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 </a:t>
            </a:r>
          </a:p>
          <a:p>
            <a:pPr algn="ctr">
              <a:spcBef>
                <a:spcPct val="0"/>
              </a:spcBef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Выноска: стрелка вниз 18">
            <a:extLst>
              <a:ext uri="{FF2B5EF4-FFF2-40B4-BE49-F238E27FC236}">
                <a16:creationId xmlns:a16="http://schemas.microsoft.com/office/drawing/2014/main" id="{97CFBDA1-24F1-4F78-BD0A-A88FA5782C10}"/>
              </a:ext>
            </a:extLst>
          </p:cNvPr>
          <p:cNvSpPr/>
          <p:nvPr/>
        </p:nvSpPr>
        <p:spPr>
          <a:xfrm>
            <a:off x="9115890" y="842748"/>
            <a:ext cx="2820302" cy="892628"/>
          </a:xfrm>
          <a:prstGeom prst="downArrowCallou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: скругленные противолежащие углы 19">
            <a:extLst>
              <a:ext uri="{FF2B5EF4-FFF2-40B4-BE49-F238E27FC236}">
                <a16:creationId xmlns:a16="http://schemas.microsoft.com/office/drawing/2014/main" id="{8B73C5ED-FE5A-4FDF-9B17-D1982C06E63E}"/>
              </a:ext>
            </a:extLst>
          </p:cNvPr>
          <p:cNvSpPr/>
          <p:nvPr/>
        </p:nvSpPr>
        <p:spPr>
          <a:xfrm>
            <a:off x="9141749" y="1850572"/>
            <a:ext cx="2820301" cy="1259136"/>
          </a:xfrm>
          <a:prstGeom prst="round2Diag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1.Теоретический анализ литературы и оценка потребительского спроса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: скругленные противолежащие углы 21">
            <a:extLst>
              <a:ext uri="{FF2B5EF4-FFF2-40B4-BE49-F238E27FC236}">
                <a16:creationId xmlns:a16="http://schemas.microsoft.com/office/drawing/2014/main" id="{7C738400-58FF-4700-AE54-2F22DE920C0F}"/>
              </a:ext>
            </a:extLst>
          </p:cNvPr>
          <p:cNvSpPr/>
          <p:nvPr/>
        </p:nvSpPr>
        <p:spPr>
          <a:xfrm>
            <a:off x="9102736" y="3224904"/>
            <a:ext cx="2859314" cy="1782524"/>
          </a:xfrm>
          <a:prstGeom prst="round2Diag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2.</a:t>
            </a:r>
            <a:r>
              <a:rPr lang="ru-RU" altLang="ru-RU" i="1" dirty="0">
                <a:latin typeface="Times New Roman" panose="02020603050405020304" pitchFamily="18" charset="0"/>
              </a:rPr>
              <a:t> </a:t>
            </a: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Проведение исследовательской работы с применением оборудования X</a:t>
            </a:r>
            <a:r>
              <a:rPr lang="en-US" alt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p</a:t>
            </a:r>
            <a:r>
              <a:rPr lang="ru-RU" altLang="ru-RU" b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lorer</a:t>
            </a: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</a:t>
            </a:r>
            <a:r>
              <a:rPr lang="en-US" alt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GLX</a:t>
            </a: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 в модельных опытах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: скругленные противолежащие углы 22">
            <a:extLst>
              <a:ext uri="{FF2B5EF4-FFF2-40B4-BE49-F238E27FC236}">
                <a16:creationId xmlns:a16="http://schemas.microsoft.com/office/drawing/2014/main" id="{FCAFBE63-3CF6-4580-90FE-341D6F6D92AB}"/>
              </a:ext>
            </a:extLst>
          </p:cNvPr>
          <p:cNvSpPr/>
          <p:nvPr/>
        </p:nvSpPr>
        <p:spPr>
          <a:xfrm>
            <a:off x="9141749" y="5122624"/>
            <a:ext cx="2765413" cy="892628"/>
          </a:xfrm>
          <a:prstGeom prst="round2Diag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3.</a:t>
            </a:r>
            <a:r>
              <a:rPr lang="ru-RU" altLang="ru-RU" i="1" dirty="0">
                <a:latin typeface="Times New Roman" panose="02020603050405020304" pitchFamily="18" charset="0"/>
              </a:rPr>
              <a:t> </a:t>
            </a: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Обработка полученных данных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573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ÐÐ°ÑÑÐ¸Ð½ÐºÐ¸ Ð¿Ð¾ Ð·Ð°Ð¿ÑÐ¾ÑÑ Ð·ÑÐ±Ð½ÑÐµ Ð¿Ð°ÑÑÑ ÑÐ¾ÑÑÐ°Ð²">
            <a:extLst>
              <a:ext uri="{FF2B5EF4-FFF2-40B4-BE49-F238E27FC236}">
                <a16:creationId xmlns:a16="http://schemas.microsoft.com/office/drawing/2014/main" id="{505D2BE0-18B7-4760-8AA3-D0673A5AB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1" y="0"/>
            <a:ext cx="2393097" cy="179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D341A71B-7039-4D5A-9400-8BBFA607C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8523" y="159798"/>
            <a:ext cx="7853054" cy="585926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эксперимента были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взяты 3 образца </a:t>
            </a:r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зубных паст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95239" y="745724"/>
            <a:ext cx="6096000" cy="9592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Образец №1 – «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Colgate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»;</a:t>
            </a:r>
          </a:p>
          <a:p>
            <a:pPr marL="342900" lvl="0" indent="-342900" algn="just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Образец № 2 – «Лесной бальзам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»;</a:t>
            </a:r>
          </a:p>
          <a:p>
            <a:pPr marL="342900" lvl="0" indent="-342900" algn="just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Образец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№ 3 – «</a:t>
            </a:r>
            <a:r>
              <a:rPr lang="en-US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Splat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1600" b="1" dirty="0"/>
          </a:p>
        </p:txBody>
      </p:sp>
      <p:pic>
        <p:nvPicPr>
          <p:cNvPr id="5122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" t="24232" r="708" b="11374"/>
          <a:stretch>
            <a:fillRect/>
          </a:stretch>
        </p:blipFill>
        <p:spPr bwMode="auto">
          <a:xfrm>
            <a:off x="1434068" y="1880065"/>
            <a:ext cx="9544816" cy="353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75094" y="5497755"/>
            <a:ext cx="5482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Рисунок 1. Исследуемые образцы зубных паст.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131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ÐÐ°ÑÑÐ¸Ð½ÐºÐ¸ Ð¿Ð¾ Ð·Ð°Ð¿ÑÐ¾ÑÑ Ð·ÑÐ±Ð½ÑÐµ Ð¿Ð°ÑÑÑ ÑÐ¾ÑÑÐ°Ð²">
            <a:extLst>
              <a:ext uri="{FF2B5EF4-FFF2-40B4-BE49-F238E27FC236}">
                <a16:creationId xmlns:a16="http://schemas.microsoft.com/office/drawing/2014/main" id="{64A635A4-98C2-4609-AC37-B913A659A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91557" cy="211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89342" y="172660"/>
            <a:ext cx="38813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Исследование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зубных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паст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32718" y="541854"/>
            <a:ext cx="9386672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428750" lvl="2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органолептических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показателей.</a:t>
            </a:r>
          </a:p>
          <a:p>
            <a:pPr marL="1428750" lvl="2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пенообразования.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28750" lvl="2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водородного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28750" lvl="2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фосфатов.</a:t>
            </a:r>
          </a:p>
          <a:p>
            <a:pPr marL="1428750" lvl="2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</a:t>
            </a:r>
            <a:r>
              <a:rPr lang="be-BY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зубных паст в модельных </a:t>
            </a:r>
            <a:r>
              <a:rPr lang="be-BY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опытах.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+mj-lt"/>
              <a:buAutoNum type="arabicPeriod"/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131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" t="2635" r="39763" b="22305"/>
          <a:stretch>
            <a:fillRect/>
          </a:stretch>
        </p:blipFill>
        <p:spPr bwMode="auto">
          <a:xfrm>
            <a:off x="3012703" y="1926709"/>
            <a:ext cx="6335481" cy="445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001804" y="6381827"/>
            <a:ext cx="103572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Рисунок 2. Физико-химическое исследование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экспериментальных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образцов.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516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>
            <a:extLst>
              <a:ext uri="{FF2B5EF4-FFF2-40B4-BE49-F238E27FC236}">
                <a16:creationId xmlns:a16="http://schemas.microsoft.com/office/drawing/2014/main" id="{F630C9F6-8AA6-4E3A-B499-CDA1D2CDB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0084" y="177870"/>
            <a:ext cx="8944254" cy="71838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эксперимента и их обсуждение</a:t>
            </a:r>
          </a:p>
        </p:txBody>
      </p:sp>
      <p:pic>
        <p:nvPicPr>
          <p:cNvPr id="9" name="Picture 4" descr="ÐÐ°ÑÑÐ¸Ð½ÐºÐ¸ Ð¿Ð¾ Ð·Ð°Ð¿ÑÐ¾ÑÑ Ð·ÑÐ±Ð½ÑÐµ Ð¿Ð°ÑÑÑ ÑÐ¾ÑÑÐ°Ð²">
            <a:extLst>
              <a:ext uri="{FF2B5EF4-FFF2-40B4-BE49-F238E27FC236}">
                <a16:creationId xmlns:a16="http://schemas.microsoft.com/office/drawing/2014/main" id="{505D2BE0-18B7-4760-8AA3-D0673A5AB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1" y="0"/>
            <a:ext cx="2393097" cy="179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Диаграмма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661" y="896256"/>
            <a:ext cx="7542846" cy="4794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20372" y="6040013"/>
            <a:ext cx="78434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Диаграмма 1. Диагностика использования зубных паст.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139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52EDF54B-CDB5-48A3-A86F-C8A0B6482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4902" y="146503"/>
            <a:ext cx="8208962" cy="2889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исследования состава зубных паст</a:t>
            </a:r>
          </a:p>
        </p:txBody>
      </p:sp>
      <p:sp>
        <p:nvSpPr>
          <p:cNvPr id="5" name="Rectangle 48">
            <a:extLst>
              <a:ext uri="{FF2B5EF4-FFF2-40B4-BE49-F238E27FC236}">
                <a16:creationId xmlns:a16="http://schemas.microsoft.com/office/drawing/2014/main" id="{E016D9B2-04CA-4A1E-9683-62E9A3D685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253" y="435428"/>
            <a:ext cx="85693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Таблица </a:t>
            </a:r>
            <a:r>
              <a:rPr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2.Состав 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исследуемых зубных паст.</a:t>
            </a:r>
            <a:r>
              <a:rPr lang="ru-RU" altLang="ru-RU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8" name="Picture 6" descr="ÐÐ°ÑÑÐ¸Ð½ÐºÐ¸ Ð¿Ð¾ Ð·Ð°Ð¿ÑÐ¾ÑÑ Ð·ÑÐ±Ð½ÑÐµ Ð¿Ð°ÑÑÑ ÑÐ¾ÑÑÐ°Ð²">
            <a:extLst>
              <a:ext uri="{FF2B5EF4-FFF2-40B4-BE49-F238E27FC236}">
                <a16:creationId xmlns:a16="http://schemas.microsoft.com/office/drawing/2014/main" id="{385F66CC-AAAE-44D1-AAE2-54820B94F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3989" y="1"/>
            <a:ext cx="1243010" cy="83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22020"/>
              </p:ext>
            </p:extLst>
          </p:nvPr>
        </p:nvGraphicFramePr>
        <p:xfrm>
          <a:off x="178254" y="832303"/>
          <a:ext cx="11682312" cy="5791200"/>
        </p:xfrm>
        <a:graphic>
          <a:graphicData uri="http://schemas.openxmlformats.org/drawingml/2006/table">
            <a:tbl>
              <a:tblPr firstRow="1" firstCol="1" bandRow="1" bandCol="1">
                <a:tableStyleId>{69012ECD-51FC-41F1-AA8D-1B2483CD663E}</a:tableStyleId>
              </a:tblPr>
              <a:tblGrid>
                <a:gridCol w="1800765">
                  <a:extLst>
                    <a:ext uri="{9D8B030D-6E8A-4147-A177-3AD203B41FA5}">
                      <a16:colId xmlns:a16="http://schemas.microsoft.com/office/drawing/2014/main" val="68324629"/>
                    </a:ext>
                  </a:extLst>
                </a:gridCol>
                <a:gridCol w="3452801">
                  <a:extLst>
                    <a:ext uri="{9D8B030D-6E8A-4147-A177-3AD203B41FA5}">
                      <a16:colId xmlns:a16="http://schemas.microsoft.com/office/drawing/2014/main" val="4021283322"/>
                    </a:ext>
                  </a:extLst>
                </a:gridCol>
                <a:gridCol w="1739993">
                  <a:extLst>
                    <a:ext uri="{9D8B030D-6E8A-4147-A177-3AD203B41FA5}">
                      <a16:colId xmlns:a16="http://schemas.microsoft.com/office/drawing/2014/main" val="1275863007"/>
                    </a:ext>
                  </a:extLst>
                </a:gridCol>
                <a:gridCol w="3516860">
                  <a:extLst>
                    <a:ext uri="{9D8B030D-6E8A-4147-A177-3AD203B41FA5}">
                      <a16:colId xmlns:a16="http://schemas.microsoft.com/office/drawing/2014/main" val="4158399366"/>
                    </a:ext>
                  </a:extLst>
                </a:gridCol>
                <a:gridCol w="1171893">
                  <a:extLst>
                    <a:ext uri="{9D8B030D-6E8A-4147-A177-3AD203B41FA5}">
                      <a16:colId xmlns:a16="http://schemas.microsoft.com/office/drawing/2014/main" val="2080250854"/>
                    </a:ext>
                  </a:extLst>
                </a:gridCol>
              </a:tblGrid>
              <a:tr h="5231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ингредиенты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 абразива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Показания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extLst>
                  <a:ext uri="{0D108BD9-81ED-4DB2-BD59-A6C34878D82A}">
                    <a16:rowId xmlns:a16="http://schemas.microsoft.com/office/drawing/2014/main" val="2712811513"/>
                  </a:ext>
                </a:extLst>
              </a:tr>
              <a:tr h="1046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Colgate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 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Натуральная мята, фтор, вода, </a:t>
                      </a:r>
                      <a:r>
                        <a:rPr lang="ru-RU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монофторфосфат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натрия, </a:t>
                      </a:r>
                      <a:r>
                        <a:rPr lang="ru-RU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триклозан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поливинилпирролидон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</a:t>
                      </a:r>
                      <a:r>
                        <a:rPr lang="ru-RU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абразивности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RDA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очищает полость рта;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укрепляет дёсны;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удаляет бактерии и зубной налёт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891т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extLst>
                  <a:ext uri="{0D108BD9-81ED-4DB2-BD59-A6C34878D82A}">
                    <a16:rowId xmlns:a16="http://schemas.microsoft.com/office/drawing/2014/main" val="3843343445"/>
                  </a:ext>
                </a:extLst>
              </a:tr>
              <a:tr h="2092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«Лесной бальзам»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кремния, экстракт пихты, ПЭГ-40 </a:t>
                      </a:r>
                      <a:r>
                        <a:rPr lang="ru-RU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гидрирогенизированное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касторовое масло, глицерин, вода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</a:t>
                      </a:r>
                      <a:r>
                        <a:rPr lang="ru-RU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абразивности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RDA до 70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Воспаление и кровоточивость дёсен, Появление воспалительных процессов слизистой полости рта, зуда и жжения в дёснах,  Ослабленная эмаль или чувствительность зубов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500т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extLst>
                  <a:ext uri="{0D108BD9-81ED-4DB2-BD59-A6C34878D82A}">
                    <a16:rowId xmlns:a16="http://schemas.microsoft.com/office/drawing/2014/main" val="2506951954"/>
                  </a:ext>
                </a:extLst>
              </a:tr>
              <a:tr h="15693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Splat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Папаин, бикарбонат натрия, лактам кальция, гидроксиапатитом, гидратированный диоксид кремни, </a:t>
                      </a:r>
                      <a:r>
                        <a:rPr lang="ru-RU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метилпарабен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натрия, вода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</a:t>
                      </a:r>
                      <a:r>
                        <a:rPr lang="ru-RU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абразивности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RDA.  от 80-90 единиц.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кровоточивость дёсен;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профилактика </a:t>
                      </a:r>
                      <a:r>
                        <a:rPr lang="ru-RU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кариеса;укрепление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дёсен и эмали.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839т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708" marR="43708" marT="0" marB="0"/>
                </a:tc>
                <a:extLst>
                  <a:ext uri="{0D108BD9-81ED-4DB2-BD59-A6C34878D82A}">
                    <a16:rowId xmlns:a16="http://schemas.microsoft.com/office/drawing/2014/main" val="913516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748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F3CAE6-9C59-49EC-8423-66EEDE3EE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061" y="65845"/>
            <a:ext cx="11247878" cy="49930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определения органолептических показателей</a:t>
            </a:r>
          </a:p>
        </p:txBody>
      </p:sp>
      <p:sp>
        <p:nvSpPr>
          <p:cNvPr id="4" name="Rectangle 48">
            <a:extLst>
              <a:ext uri="{FF2B5EF4-FFF2-40B4-BE49-F238E27FC236}">
                <a16:creationId xmlns:a16="http://schemas.microsoft.com/office/drawing/2014/main" id="{AFEA4101-621B-4972-B349-23B6CE1F6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565150"/>
            <a:ext cx="84058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Таблица </a:t>
            </a:r>
            <a:r>
              <a:rPr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3. 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Органолептические показатели исследуемых образцов</a:t>
            </a:r>
            <a:r>
              <a:rPr lang="ru-RU" altLang="ru-RU" dirty="0">
                <a:solidFill>
                  <a:srgbClr val="002060"/>
                </a:solidFill>
              </a:rPr>
              <a:t>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385427"/>
              </p:ext>
            </p:extLst>
          </p:nvPr>
        </p:nvGraphicFramePr>
        <p:xfrm>
          <a:off x="246532" y="1189608"/>
          <a:ext cx="11698935" cy="4876800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2436306">
                  <a:extLst>
                    <a:ext uri="{9D8B030D-6E8A-4147-A177-3AD203B41FA5}">
                      <a16:colId xmlns:a16="http://schemas.microsoft.com/office/drawing/2014/main" val="634616051"/>
                    </a:ext>
                  </a:extLst>
                </a:gridCol>
                <a:gridCol w="2481769">
                  <a:extLst>
                    <a:ext uri="{9D8B030D-6E8A-4147-A177-3AD203B41FA5}">
                      <a16:colId xmlns:a16="http://schemas.microsoft.com/office/drawing/2014/main" val="3185826142"/>
                    </a:ext>
                  </a:extLst>
                </a:gridCol>
                <a:gridCol w="2274275">
                  <a:extLst>
                    <a:ext uri="{9D8B030D-6E8A-4147-A177-3AD203B41FA5}">
                      <a16:colId xmlns:a16="http://schemas.microsoft.com/office/drawing/2014/main" val="153386453"/>
                    </a:ext>
                  </a:extLst>
                </a:gridCol>
                <a:gridCol w="2240470">
                  <a:extLst>
                    <a:ext uri="{9D8B030D-6E8A-4147-A177-3AD203B41FA5}">
                      <a16:colId xmlns:a16="http://schemas.microsoft.com/office/drawing/2014/main" val="2130663180"/>
                    </a:ext>
                  </a:extLst>
                </a:gridCol>
                <a:gridCol w="2266115">
                  <a:extLst>
                    <a:ext uri="{9D8B030D-6E8A-4147-A177-3AD203B41FA5}">
                      <a16:colId xmlns:a16="http://schemas.microsoft.com/office/drawing/2014/main" val="1469386336"/>
                    </a:ext>
                  </a:extLst>
                </a:gridCol>
              </a:tblGrid>
              <a:tr h="7280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зубной пасты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Цвет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Запах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Вкус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extLst>
                  <a:ext uri="{0D108BD9-81ED-4DB2-BD59-A6C34878D82A}">
                    <a16:rowId xmlns:a16="http://schemas.microsoft.com/office/drawing/2014/main" val="2513999009"/>
                  </a:ext>
                </a:extLst>
              </a:tr>
              <a:tr h="2123364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Colgate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Триколор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белый, зеленый, синий.</a:t>
                      </a: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смешивании становится лазурным.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Мятный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Освежающий мятный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Однородная масса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extLst>
                  <a:ext uri="{0D108BD9-81ED-4DB2-BD59-A6C34878D82A}">
                    <a16:rowId xmlns:a16="http://schemas.microsoft.com/office/drawing/2014/main" val="1059248648"/>
                  </a:ext>
                </a:extLst>
              </a:tr>
              <a:tr h="1092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«Лесной бальзам»</a:t>
                      </a: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Зеленый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Ярко выраженный мятный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Мятный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Однородная масса 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extLst>
                  <a:ext uri="{0D108BD9-81ED-4DB2-BD59-A6C34878D82A}">
                    <a16:rowId xmlns:a16="http://schemas.microsoft.com/office/drawing/2014/main" val="3519906816"/>
                  </a:ext>
                </a:extLst>
              </a:tr>
              <a:tr h="910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Splat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Белый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Слабо выраженный мятный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Слабый мятный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Однородная масса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02" marR="66602" marT="0" marB="0"/>
                </a:tc>
                <a:extLst>
                  <a:ext uri="{0D108BD9-81ED-4DB2-BD59-A6C34878D82A}">
                    <a16:rowId xmlns:a16="http://schemas.microsoft.com/office/drawing/2014/main" val="2605624039"/>
                  </a:ext>
                </a:extLst>
              </a:tr>
            </a:tbl>
          </a:graphicData>
        </a:graphic>
      </p:graphicFrame>
      <p:pic>
        <p:nvPicPr>
          <p:cNvPr id="7" name="Picture 6" descr="ÐÐ°ÑÑÐ¸Ð½ÐºÐ¸ Ð¿Ð¾ Ð·Ð°Ð¿ÑÐ¾ÑÑ Ð·ÑÐ±Ð½ÑÐµ Ð¿Ð°ÑÑÑ ÑÐ¾ÑÑÐ°Ð²">
            <a:extLst>
              <a:ext uri="{FF2B5EF4-FFF2-40B4-BE49-F238E27FC236}">
                <a16:creationId xmlns:a16="http://schemas.microsoft.com/office/drawing/2014/main" id="{385F66CC-AAAE-44D1-AAE2-54820B94F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4427" y="42656"/>
            <a:ext cx="1627573" cy="1092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016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7687" r="39061" b="11542"/>
          <a:stretch>
            <a:fillRect/>
          </a:stretch>
        </p:blipFill>
        <p:spPr bwMode="auto">
          <a:xfrm>
            <a:off x="3104655" y="312307"/>
            <a:ext cx="6358940" cy="576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74306" y="6076331"/>
            <a:ext cx="9549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Рисунок 3. Исследование органолептических показателей.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8" descr="ÐÐ°ÑÑÐ¸Ð½ÐºÐ¸ Ð¿Ð¾ Ð·Ð°Ð¿ÑÐ¾ÑÑ Ð·ÑÐ±Ð½ÑÐµ Ð¿Ð°ÑÑÑ ÑÐ¾ÑÑÐ°Ð²">
            <a:extLst>
              <a:ext uri="{FF2B5EF4-FFF2-40B4-BE49-F238E27FC236}">
                <a16:creationId xmlns:a16="http://schemas.microsoft.com/office/drawing/2014/main" id="{64A635A4-98C2-4609-AC37-B913A659A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98307" cy="132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8301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955</Words>
  <Application>Microsoft Office PowerPoint</Application>
  <PresentationFormat>Широкоэкранный</PresentationFormat>
  <Paragraphs>163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Для эксперимента были взяты 3 образца зубных паст</vt:lpstr>
      <vt:lpstr>Презентация PowerPoint</vt:lpstr>
      <vt:lpstr>Результаты эксперимента и их обсуждение</vt:lpstr>
      <vt:lpstr>Результаты исследования состава зубных паст</vt:lpstr>
      <vt:lpstr>Результаты определения органолептических показателей</vt:lpstr>
      <vt:lpstr>Презентация PowerPoint</vt:lpstr>
      <vt:lpstr>Презентация PowerPoint</vt:lpstr>
      <vt:lpstr>Результаты определения высоты и устойчивости пены</vt:lpstr>
      <vt:lpstr>Результаты определения водородного показателя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&amp; Оксана</dc:creator>
  <cp:lastModifiedBy>fmlkost@outlook.com</cp:lastModifiedBy>
  <cp:revision>67</cp:revision>
  <dcterms:created xsi:type="dcterms:W3CDTF">2018-04-10T15:37:17Z</dcterms:created>
  <dcterms:modified xsi:type="dcterms:W3CDTF">2025-02-28T05:00:31Z</dcterms:modified>
</cp:coreProperties>
</file>