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themeOverride+xml" PartName="/ppt/theme/themeOverride1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50" r:id="rId6"/>
    <p:sldMasterId id="2147483656" r:id="rId7"/>
    <p:sldMasterId id="2147483658" r:id="rId8"/>
    <p:sldMasterId id="2147483660" r:id="rId9"/>
    <p:sldMasterId id="2147483662" r:id="rId10"/>
    <p:sldMasterId id="2147483664" r:id="rId11"/>
  </p:sldMasterIdLst>
  <p:notesMasterIdLst>
    <p:notesMasterId r:id="rId12"/>
  </p:notes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</p:sldIdLst>
  <p:sldSz cy="6858000" cx="12188825"/>
  <p:notesSz cx="6858000" cy="9144000"/>
  <p:embeddedFontLst>
    <p:embeddedFont>
      <p:font typeface="Ubuntu"/>
      <p:regular r:id="rId26"/>
      <p:bold r:id="rId27"/>
      <p:italic r:id="rId28"/>
      <p:boldItalic r:id="rId29"/>
    </p:embeddedFont>
    <p:embeddedFont>
      <p:font typeface="Roboto"/>
      <p:regular r:id="rId30"/>
      <p:bold r:id="rId31"/>
      <p:italic r:id="rId32"/>
      <p:boldItalic r:id="rId33"/>
    </p:embeddedFont>
    <p:embeddedFont>
      <p:font typeface="Arial Black"/>
      <p:regular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39">
          <p15:clr>
            <a:srgbClr val="000000"/>
          </p15:clr>
        </p15:guide>
        <p15:guide id="3" pos="1007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  <p:ext uri="GoogleSlidesCustomDataVersion2">
      <go:slidesCustomData xmlns:go="http://customooxmlschemas.google.com/" r:id="rId35" roundtripDataSignature="AMtx7mjP2DVjoh5+r+6VTCLo4GYTny3v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7CBD800-F085-4CBD-A9E9-F120286AF39B}">
  <a:tblStyle styleId="{97CBD800-F085-4CBD-A9E9-F120286AF39B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39"/>
        <p:guide pos="1007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8.xml"/><Relationship Id="rId22" Type="http://schemas.openxmlformats.org/officeDocument/2006/relationships/slide" Target="slides/slide10.xml"/><Relationship Id="rId21" Type="http://schemas.openxmlformats.org/officeDocument/2006/relationships/slide" Target="slides/slide9.xml"/><Relationship Id="rId24" Type="http://schemas.openxmlformats.org/officeDocument/2006/relationships/slide" Target="slides/slide12.xml"/><Relationship Id="rId23" Type="http://schemas.openxmlformats.org/officeDocument/2006/relationships/slide" Target="slides/slide11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Master" Target="slideMasters/slideMaster5.xml"/><Relationship Id="rId26" Type="http://schemas.openxmlformats.org/officeDocument/2006/relationships/font" Target="fonts/Ubuntu-regular.fntdata"/><Relationship Id="rId25" Type="http://schemas.openxmlformats.org/officeDocument/2006/relationships/slide" Target="slides/slide13.xml"/><Relationship Id="rId28" Type="http://schemas.openxmlformats.org/officeDocument/2006/relationships/font" Target="fonts/Ubuntu-italic.fntdata"/><Relationship Id="rId27" Type="http://schemas.openxmlformats.org/officeDocument/2006/relationships/font" Target="fonts/Ubuntu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Ubuntu-boldItalic.fntdata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1" Type="http://schemas.openxmlformats.org/officeDocument/2006/relationships/font" Target="fonts/Roboto-bold.fntdata"/><Relationship Id="rId30" Type="http://schemas.openxmlformats.org/officeDocument/2006/relationships/font" Target="fonts/Roboto-regular.fntdata"/><Relationship Id="rId11" Type="http://schemas.openxmlformats.org/officeDocument/2006/relationships/slideMaster" Target="slideMasters/slideMaster7.xml"/><Relationship Id="rId33" Type="http://schemas.openxmlformats.org/officeDocument/2006/relationships/font" Target="fonts/Roboto-boldItalic.fntdata"/><Relationship Id="rId10" Type="http://schemas.openxmlformats.org/officeDocument/2006/relationships/slideMaster" Target="slideMasters/slideMaster6.xml"/><Relationship Id="rId32" Type="http://schemas.openxmlformats.org/officeDocument/2006/relationships/font" Target="fonts/Roboto-italic.fntdata"/><Relationship Id="rId13" Type="http://schemas.openxmlformats.org/officeDocument/2006/relationships/slide" Target="slides/slide1.xml"/><Relationship Id="rId35" Type="http://customschemas.google.com/relationships/presentationmetadata" Target="metadata"/><Relationship Id="rId12" Type="http://schemas.openxmlformats.org/officeDocument/2006/relationships/notesMaster" Target="notesMasters/notesMaster1.xml"/><Relationship Id="rId34" Type="http://schemas.openxmlformats.org/officeDocument/2006/relationships/font" Target="fonts/ArialBlack-regular.fntdata"/><Relationship Id="rId15" Type="http://schemas.openxmlformats.org/officeDocument/2006/relationships/slide" Target="slides/slide3.xml"/><Relationship Id="rId14" Type="http://schemas.openxmlformats.org/officeDocument/2006/relationships/slide" Target="slides/slide2.xml"/><Relationship Id="rId17" Type="http://schemas.openxmlformats.org/officeDocument/2006/relationships/slide" Target="slides/slide5.xml"/><Relationship Id="rId16" Type="http://schemas.openxmlformats.org/officeDocument/2006/relationships/slide" Target="slides/slide4.xml"/><Relationship Id="rId19" Type="http://schemas.openxmlformats.org/officeDocument/2006/relationships/slide" Target="slides/slide7.xml"/><Relationship Id="rId18" Type="http://schemas.openxmlformats.org/officeDocument/2006/relationships/slide" Target="slides/slide6.xml"/></Relationships>
</file>

<file path=ppt/charts/_rels/chart1.xml.rels><?xml version="1.0" encoding="UTF-8" standalone="yes"?>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&#1040;&#1085;&#1072;&#1089;&#1090;&#1072;&#1089;&#1080;&#1103;\Desktop\11%20&#1082;&#1083;&#1072;&#1089;&#1089;%20&#1083;&#1072;&#1085;\1%20&#1086;&#1087;&#1099;&#1090;%20&#1093;&#1080;&#1090;&#1072;&#1079;&#1072;&#108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283159391549027E-2"/>
          <c:y val="6.714871358283192E-2"/>
          <c:w val="0.92776187019546885"/>
          <c:h val="0.8270021088926599"/>
        </c:manualLayout>
      </c:layout>
      <c:lineChart>
        <c:grouping val="standard"/>
        <c:varyColors val="0"/>
        <c:ser>
          <c:idx val="1"/>
          <c:order val="0"/>
          <c:tx>
            <c:strRef>
              <c:f>Лист1!$F$26</c:f>
              <c:strCache>
                <c:ptCount val="1"/>
                <c:pt idx="0">
                  <c:v>τ/Соб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Лист1!$E$27:$E$31</c:f>
              <c:numCache>
                <c:formatCode>General</c:formatCode>
                <c:ptCount val="5"/>
                <c:pt idx="0">
                  <c:v>1.2500000000000052E-4</c:v>
                </c:pt>
                <c:pt idx="1">
                  <c:v>2.5000000000000087E-4</c:v>
                </c:pt>
                <c:pt idx="2">
                  <c:v>5.0000000000000153E-4</c:v>
                </c:pt>
                <c:pt idx="3">
                  <c:v>1.0000000000000033E-3</c:v>
                </c:pt>
                <c:pt idx="4">
                  <c:v>2.0000000000000052E-3</c:v>
                </c:pt>
              </c:numCache>
            </c:numRef>
          </c:cat>
          <c:val>
            <c:numRef>
              <c:f>Лист1!$F$27:$F$31</c:f>
              <c:numCache>
                <c:formatCode>General</c:formatCode>
                <c:ptCount val="5"/>
                <c:pt idx="0">
                  <c:v>7360</c:v>
                </c:pt>
                <c:pt idx="1">
                  <c:v>6532</c:v>
                </c:pt>
                <c:pt idx="2">
                  <c:v>5520</c:v>
                </c:pt>
                <c:pt idx="3">
                  <c:v>4255</c:v>
                </c:pt>
                <c:pt idx="4">
                  <c:v>2530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8E3-4990-841F-5F52935AB3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7267456"/>
        <c:axId val="137269248"/>
      </c:lineChart>
      <c:catAx>
        <c:axId val="13726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269248"/>
        <c:crosses val="autoZero"/>
        <c:auto val="1"/>
        <c:lblAlgn val="ctr"/>
        <c:lblOffset val="100"/>
        <c:noMultiLvlLbl val="0"/>
      </c:catAx>
      <c:valAx>
        <c:axId val="1372692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267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3120273315242531"/>
          <c:y val="0.91602964513064067"/>
          <c:w val="0.73759422679248199"/>
          <c:h val="8.39703548693595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77" name="Google Shape;17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10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1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298" name="Google Shape;29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11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2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307" name="Google Shape;30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12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13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524288"/>
            <a:headEnd len="sm" w="sm" type="none"/>
            <a:tailEnd len="sm" w="sm" type="none"/>
          </a:ln>
        </p:spPr>
      </p:sp>
      <p:sp>
        <p:nvSpPr>
          <p:cNvPr id="199" name="Google Shape;19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3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US" sz="18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4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5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6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7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8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9:notes"/>
          <p:cNvSpPr/>
          <p:nvPr>
            <p:ph idx="2" type="sldImg"/>
          </p:nvPr>
        </p:nvSpPr>
        <p:spPr>
          <a:xfrm>
            <a:off x="382587" y="685800"/>
            <a:ext cx="60928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5"/>
          <p:cNvSpPr txBox="1"/>
          <p:nvPr>
            <p:ph type="ctrTitle"/>
          </p:nvPr>
        </p:nvSpPr>
        <p:spPr>
          <a:xfrm>
            <a:off x="2428669" y="1600200"/>
            <a:ext cx="8329031" cy="26801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54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5"/>
          <p:cNvSpPr txBox="1"/>
          <p:nvPr>
            <p:ph idx="1" type="subTitle"/>
          </p:nvPr>
        </p:nvSpPr>
        <p:spPr>
          <a:xfrm>
            <a:off x="2428669" y="4344915"/>
            <a:ext cx="7516442" cy="11160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15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2" type="sldNum"/>
          </p:nvPr>
        </p:nvSpPr>
        <p:spPr>
          <a:xfrm>
            <a:off x="10666412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/>
          <p:nvPr>
            <p:ph type="title"/>
          </p:nvPr>
        </p:nvSpPr>
        <p:spPr>
          <a:xfrm>
            <a:off x="1074240" y="381000"/>
            <a:ext cx="329342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800" cap="none">
                <a:solidFill>
                  <a:schemeClr val="dk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descr="Пустой заполнитель, вместо которого можно добавить изображение. Щелкните заполнитель и выберите изображение, которое необходимо добавить" id="150" name="Google Shape;150;p29"/>
          <p:cNvSpPr/>
          <p:nvPr>
            <p:ph idx="2" type="pic"/>
          </p:nvPr>
        </p:nvSpPr>
        <p:spPr>
          <a:xfrm>
            <a:off x="5180251" y="482600"/>
            <a:ext cx="6195986" cy="5689600"/>
          </a:xfrm>
          <a:prstGeom prst="rect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29"/>
          <p:cNvSpPr txBox="1"/>
          <p:nvPr>
            <p:ph idx="1" type="body"/>
          </p:nvPr>
        </p:nvSpPr>
        <p:spPr>
          <a:xfrm>
            <a:off x="1074240" y="1828800"/>
            <a:ext cx="3293422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52" name="Google Shape;152;p29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9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9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showMasterSp="0" type="vertTitleAndTx">
  <p:cSld name="VERTICAL_TITLE_AND_VERTICAL_TEX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/>
          <p:nvPr>
            <p:ph type="title"/>
          </p:nvPr>
        </p:nvSpPr>
        <p:spPr>
          <a:xfrm rot="5400000">
            <a:off x="7750175" y="2535237"/>
            <a:ext cx="5486400" cy="178752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1" name="Google Shape;171;p31"/>
          <p:cNvSpPr txBox="1"/>
          <p:nvPr>
            <p:ph idx="1" type="body"/>
          </p:nvPr>
        </p:nvSpPr>
        <p:spPr>
          <a:xfrm rot="5400000">
            <a:off x="2779713" y="-495300"/>
            <a:ext cx="5486400" cy="7848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9pPr>
          </a:lstStyle>
          <a:p/>
        </p:txBody>
      </p:sp>
      <p:sp>
        <p:nvSpPr>
          <p:cNvPr id="172" name="Google Shape;172;p31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31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31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" type="body"/>
          </p:nvPr>
        </p:nvSpPr>
        <p:spPr>
          <a:xfrm>
            <a:off x="1593436" y="1600200"/>
            <a:ext cx="481458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Char char="›"/>
              <a:defRPr sz="2800"/>
            </a:lvl1pPr>
            <a:lvl2pPr indent="-3810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›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9pPr>
          </a:lstStyle>
          <a:p/>
        </p:txBody>
      </p:sp>
      <p:sp>
        <p:nvSpPr>
          <p:cNvPr id="53" name="Google Shape;53;p18"/>
          <p:cNvSpPr txBox="1"/>
          <p:nvPr>
            <p:ph idx="2" type="body"/>
          </p:nvPr>
        </p:nvSpPr>
        <p:spPr>
          <a:xfrm>
            <a:off x="6561651" y="1600200"/>
            <a:ext cx="4814586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Char char="›"/>
              <a:defRPr sz="2800"/>
            </a:lvl1pPr>
            <a:lvl2pPr indent="-3810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›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9pPr>
          </a:lstStyle>
          <a:p/>
        </p:txBody>
      </p:sp>
      <p:sp>
        <p:nvSpPr>
          <p:cNvPr id="54" name="Google Shape;54;p18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8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9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9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9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9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0"/>
          <p:cNvSpPr txBox="1"/>
          <p:nvPr>
            <p:ph idx="1" type="body"/>
          </p:nvPr>
        </p:nvSpPr>
        <p:spPr>
          <a:xfrm rot="5400000">
            <a:off x="4198938" y="-1004887"/>
            <a:ext cx="4572000" cy="9782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1pPr>
            <a:lvl2pPr indent="-3429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/>
            </a:lvl9pPr>
          </a:lstStyle>
          <a:p/>
        </p:txBody>
      </p:sp>
      <p:sp>
        <p:nvSpPr>
          <p:cNvPr id="66" name="Google Shape;66;p20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0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1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" type="body"/>
          </p:nvPr>
        </p:nvSpPr>
        <p:spPr>
          <a:xfrm>
            <a:off x="1593436" y="1499616"/>
            <a:ext cx="4818888" cy="9387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 cap="none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21"/>
          <p:cNvSpPr txBox="1"/>
          <p:nvPr>
            <p:ph idx="2" type="body"/>
          </p:nvPr>
        </p:nvSpPr>
        <p:spPr>
          <a:xfrm>
            <a:off x="1593436" y="2514706"/>
            <a:ext cx="4814586" cy="36574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400"/>
              <a:buChar char="›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›"/>
              <a:defRPr sz="1600"/>
            </a:lvl5pPr>
            <a:lvl6pPr indent="-3302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6pPr>
            <a:lvl7pPr indent="-3302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›"/>
              <a:defRPr sz="1600"/>
            </a:lvl7pPr>
            <a:lvl8pPr indent="-3302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8pPr>
            <a:lvl9pPr indent="-3302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›"/>
              <a:defRPr sz="1600"/>
            </a:lvl9pPr>
          </a:lstStyle>
          <a:p/>
        </p:txBody>
      </p:sp>
      <p:sp>
        <p:nvSpPr>
          <p:cNvPr id="73" name="Google Shape;73;p21"/>
          <p:cNvSpPr txBox="1"/>
          <p:nvPr>
            <p:ph idx="3" type="body"/>
          </p:nvPr>
        </p:nvSpPr>
        <p:spPr>
          <a:xfrm>
            <a:off x="6557349" y="1499616"/>
            <a:ext cx="4818888" cy="9387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sz="2400" cap="none"/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4" name="Google Shape;74;p21"/>
          <p:cNvSpPr txBox="1"/>
          <p:nvPr>
            <p:ph idx="4" type="body"/>
          </p:nvPr>
        </p:nvSpPr>
        <p:spPr>
          <a:xfrm>
            <a:off x="6557349" y="2514600"/>
            <a:ext cx="4818888" cy="3655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400"/>
              <a:buChar char="›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›"/>
              <a:defRPr sz="1600"/>
            </a:lvl5pPr>
            <a:lvl6pPr indent="-3302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6pPr>
            <a:lvl7pPr indent="-3302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›"/>
              <a:defRPr sz="1600"/>
            </a:lvl7pPr>
            <a:lvl8pPr indent="-3302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8pPr>
            <a:lvl9pPr indent="-3302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›"/>
              <a:defRPr sz="1600"/>
            </a:lvl9pPr>
          </a:lstStyle>
          <a:p/>
        </p:txBody>
      </p:sp>
      <p:sp>
        <p:nvSpPr>
          <p:cNvPr id="75" name="Google Shape;75;p21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3"/>
          <p:cNvSpPr txBox="1"/>
          <p:nvPr>
            <p:ph type="title"/>
          </p:nvPr>
        </p:nvSpPr>
        <p:spPr>
          <a:xfrm>
            <a:off x="1598613" y="1600201"/>
            <a:ext cx="8283272" cy="26540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5400" cap="none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3"/>
          <p:cNvSpPr txBox="1"/>
          <p:nvPr>
            <p:ph idx="1" type="body"/>
          </p:nvPr>
        </p:nvSpPr>
        <p:spPr>
          <a:xfrm>
            <a:off x="1598613" y="4259996"/>
            <a:ext cx="7264623" cy="11502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3" name="Google Shape;103;p23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10666412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showMasterSp="0" type="blank">
  <p:cSld name="BLANK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5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25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5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/>
          <p:nvPr>
            <p:ph type="title"/>
          </p:nvPr>
        </p:nvSpPr>
        <p:spPr>
          <a:xfrm>
            <a:off x="1074240" y="381000"/>
            <a:ext cx="3293422" cy="1371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2800" cap="none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7"/>
          <p:cNvSpPr txBox="1"/>
          <p:nvPr>
            <p:ph idx="1" type="body"/>
          </p:nvPr>
        </p:nvSpPr>
        <p:spPr>
          <a:xfrm>
            <a:off x="5180251" y="482600"/>
            <a:ext cx="6195986" cy="56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Char char="›"/>
              <a:defRPr sz="2800"/>
            </a:lvl1pPr>
            <a:lvl2pPr indent="-3810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›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6pPr>
            <a:lvl7pPr indent="-3429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7pPr>
            <a:lvl8pPr indent="-3429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8pPr>
            <a:lvl9pPr indent="-3429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›"/>
              <a:defRPr sz="1800"/>
            </a:lvl9pPr>
          </a:lstStyle>
          <a:p/>
        </p:txBody>
      </p:sp>
      <p:sp>
        <p:nvSpPr>
          <p:cNvPr id="134" name="Google Shape;134;p27"/>
          <p:cNvSpPr txBox="1"/>
          <p:nvPr>
            <p:ph idx="2" type="body"/>
          </p:nvPr>
        </p:nvSpPr>
        <p:spPr>
          <a:xfrm>
            <a:off x="1074240" y="1828800"/>
            <a:ext cx="3293422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5" name="Google Shape;135;p27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7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7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8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1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3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4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7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/>
        </p:nvSpPr>
        <p:spPr>
          <a:xfrm>
            <a:off x="11579225" y="5638800"/>
            <a:ext cx="6096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4"/>
          <p:cNvSpPr txBox="1"/>
          <p:nvPr/>
        </p:nvSpPr>
        <p:spPr>
          <a:xfrm>
            <a:off x="11274425" y="5638800"/>
            <a:ext cx="304800" cy="1219200"/>
          </a:xfrm>
          <a:prstGeom prst="rect">
            <a:avLst/>
          </a:prstGeom>
          <a:solidFill>
            <a:srgbClr val="3E3F68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4"/>
          <p:cNvSpPr txBox="1"/>
          <p:nvPr/>
        </p:nvSpPr>
        <p:spPr>
          <a:xfrm>
            <a:off x="1219200" y="0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4"/>
          <p:cNvSpPr txBox="1"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rgbClr val="3E3F68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4"/>
          <p:cNvSpPr txBox="1"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rgbClr val="3E3F68">
              <a:alpha val="4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" name="Google Shape;15;p14"/>
          <p:cNvCxnSpPr/>
          <p:nvPr/>
        </p:nvCxnSpPr>
        <p:spPr>
          <a:xfrm>
            <a:off x="11572875" y="5638800"/>
            <a:ext cx="0" cy="1219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" name="Google Shape;16;p14"/>
          <p:cNvSpPr txBox="1"/>
          <p:nvPr/>
        </p:nvSpPr>
        <p:spPr>
          <a:xfrm>
            <a:off x="0" y="5643562"/>
            <a:ext cx="1216025" cy="1214437"/>
          </a:xfrm>
          <a:prstGeom prst="rect">
            <a:avLst/>
          </a:prstGeom>
          <a:solidFill>
            <a:srgbClr val="292A45">
              <a:alpha val="74509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" name="Google Shape;17;p14"/>
          <p:cNvCxnSpPr/>
          <p:nvPr/>
        </p:nvCxnSpPr>
        <p:spPr>
          <a:xfrm>
            <a:off x="1219200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8" name="Google Shape;18;p14"/>
          <p:cNvCxnSpPr/>
          <p:nvPr/>
        </p:nvCxnSpPr>
        <p:spPr>
          <a:xfrm>
            <a:off x="0" y="5630862"/>
            <a:ext cx="1828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9" name="Google Shape;19;p14"/>
          <p:cNvSpPr/>
          <p:nvPr/>
        </p:nvSpPr>
        <p:spPr>
          <a:xfrm>
            <a:off x="276225" y="6032500"/>
            <a:ext cx="593725" cy="519112"/>
          </a:xfrm>
          <a:custGeom>
            <a:rect b="b" l="l" r="r" t="t"/>
            <a:pathLst>
              <a:path extrusionOk="0" h="372" w="426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4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p14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14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14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14"/>
          <p:cNvSpPr txBox="1"/>
          <p:nvPr>
            <p:ph idx="12" type="sldNum"/>
          </p:nvPr>
        </p:nvSpPr>
        <p:spPr>
          <a:xfrm>
            <a:off x="10666412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6"/>
          <p:cNvSpPr txBox="1"/>
          <p:nvPr/>
        </p:nvSpPr>
        <p:spPr>
          <a:xfrm>
            <a:off x="11884025" y="0"/>
            <a:ext cx="304800" cy="6858000"/>
          </a:xfrm>
          <a:prstGeom prst="rect">
            <a:avLst/>
          </a:prstGeom>
          <a:solidFill>
            <a:srgbClr val="292A45">
              <a:alpha val="8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6"/>
          <p:cNvSpPr txBox="1"/>
          <p:nvPr/>
        </p:nvSpPr>
        <p:spPr>
          <a:xfrm>
            <a:off x="617537" y="0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6"/>
          <p:cNvSpPr txBox="1"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3E3F68">
              <a:alpha val="87450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6"/>
          <p:cNvSpPr txBox="1"/>
          <p:nvPr/>
        </p:nvSpPr>
        <p:spPr>
          <a:xfrm>
            <a:off x="617537" y="736600"/>
            <a:ext cx="609600" cy="609600"/>
          </a:xfrm>
          <a:prstGeom prst="rect">
            <a:avLst/>
          </a:prstGeom>
          <a:solidFill>
            <a:srgbClr val="292A45">
              <a:alpha val="7450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" name="Google Shape;36;p16"/>
          <p:cNvCxnSpPr/>
          <p:nvPr/>
        </p:nvCxnSpPr>
        <p:spPr>
          <a:xfrm>
            <a:off x="617537" y="736600"/>
            <a:ext cx="609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37" name="Google Shape;37;p16"/>
          <p:cNvCxnSpPr/>
          <p:nvPr/>
        </p:nvCxnSpPr>
        <p:spPr>
          <a:xfrm>
            <a:off x="617537" y="1346200"/>
            <a:ext cx="609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38" name="Google Shape;38;p16"/>
          <p:cNvSpPr/>
          <p:nvPr/>
        </p:nvSpPr>
        <p:spPr>
          <a:xfrm>
            <a:off x="755650" y="898525"/>
            <a:ext cx="336550" cy="293687"/>
          </a:xfrm>
          <a:custGeom>
            <a:rect b="b" l="l" r="r" t="t"/>
            <a:pathLst>
              <a:path extrusionOk="0" h="372" w="426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p16"/>
          <p:cNvCxnSpPr/>
          <p:nvPr/>
        </p:nvCxnSpPr>
        <p:spPr>
          <a:xfrm>
            <a:off x="617537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40" name="Google Shape;40;p16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16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16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6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4" name="Google Shape;44;p16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2"/>
          <p:cNvSpPr txBox="1"/>
          <p:nvPr/>
        </p:nvSpPr>
        <p:spPr>
          <a:xfrm>
            <a:off x="11579225" y="5638800"/>
            <a:ext cx="6096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22"/>
          <p:cNvSpPr txBox="1"/>
          <p:nvPr/>
        </p:nvSpPr>
        <p:spPr>
          <a:xfrm>
            <a:off x="11274425" y="5638800"/>
            <a:ext cx="304800" cy="1219200"/>
          </a:xfrm>
          <a:prstGeom prst="rect">
            <a:avLst/>
          </a:prstGeom>
          <a:solidFill>
            <a:srgbClr val="3E3F68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22"/>
          <p:cNvSpPr txBox="1"/>
          <p:nvPr/>
        </p:nvSpPr>
        <p:spPr>
          <a:xfrm>
            <a:off x="1216025" y="5638800"/>
            <a:ext cx="609600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2"/>
          <p:cNvSpPr txBox="1"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rgbClr val="3E3F68">
              <a:alpha val="4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" name="Google Shape;83;p22"/>
          <p:cNvCxnSpPr/>
          <p:nvPr/>
        </p:nvCxnSpPr>
        <p:spPr>
          <a:xfrm>
            <a:off x="11572875" y="5638800"/>
            <a:ext cx="0" cy="1219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4" name="Google Shape;84;p22"/>
          <p:cNvSpPr txBox="1"/>
          <p:nvPr/>
        </p:nvSpPr>
        <p:spPr>
          <a:xfrm>
            <a:off x="0" y="5643562"/>
            <a:ext cx="1216025" cy="1214437"/>
          </a:xfrm>
          <a:prstGeom prst="rect">
            <a:avLst/>
          </a:prstGeom>
          <a:solidFill>
            <a:srgbClr val="292A45">
              <a:alpha val="74509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2"/>
          <p:cNvSpPr/>
          <p:nvPr/>
        </p:nvSpPr>
        <p:spPr>
          <a:xfrm>
            <a:off x="276225" y="6032500"/>
            <a:ext cx="593725" cy="519112"/>
          </a:xfrm>
          <a:custGeom>
            <a:rect b="b" l="l" r="r" t="t"/>
            <a:pathLst>
              <a:path extrusionOk="0" h="372" w="426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" name="Google Shape;86;p22"/>
          <p:cNvCxnSpPr/>
          <p:nvPr/>
        </p:nvCxnSpPr>
        <p:spPr>
          <a:xfrm>
            <a:off x="1216025" y="5638800"/>
            <a:ext cx="0" cy="12192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7" name="Google Shape;87;p22"/>
          <p:cNvSpPr txBox="1"/>
          <p:nvPr/>
        </p:nvSpPr>
        <p:spPr>
          <a:xfrm>
            <a:off x="11579225" y="0"/>
            <a:ext cx="6096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2"/>
          <p:cNvSpPr txBox="1"/>
          <p:nvPr/>
        </p:nvSpPr>
        <p:spPr>
          <a:xfrm>
            <a:off x="11274425" y="0"/>
            <a:ext cx="304800" cy="609600"/>
          </a:xfrm>
          <a:prstGeom prst="rect">
            <a:avLst/>
          </a:prstGeom>
          <a:solidFill>
            <a:srgbClr val="3E3F68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2"/>
          <p:cNvSpPr txBox="1"/>
          <p:nvPr/>
        </p:nvSpPr>
        <p:spPr>
          <a:xfrm>
            <a:off x="1219200" y="0"/>
            <a:ext cx="6096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2"/>
          <p:cNvSpPr txBox="1"/>
          <p:nvPr/>
        </p:nvSpPr>
        <p:spPr>
          <a:xfrm>
            <a:off x="0" y="0"/>
            <a:ext cx="1219200" cy="609600"/>
          </a:xfrm>
          <a:prstGeom prst="rect">
            <a:avLst/>
          </a:prstGeom>
          <a:solidFill>
            <a:srgbClr val="3E3F68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2"/>
          <p:cNvSpPr txBox="1"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rgbClr val="3E3F68">
              <a:alpha val="4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2" name="Google Shape;92;p22"/>
          <p:cNvCxnSpPr/>
          <p:nvPr/>
        </p:nvCxnSpPr>
        <p:spPr>
          <a:xfrm>
            <a:off x="11572875" y="0"/>
            <a:ext cx="0" cy="609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3" name="Google Shape;93;p22"/>
          <p:cNvSpPr txBox="1"/>
          <p:nvPr/>
        </p:nvSpPr>
        <p:spPr>
          <a:xfrm>
            <a:off x="0" y="0"/>
            <a:ext cx="1216025" cy="609600"/>
          </a:xfrm>
          <a:prstGeom prst="rect">
            <a:avLst/>
          </a:prstGeom>
          <a:solidFill>
            <a:srgbClr val="292A45">
              <a:alpha val="74509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22"/>
          <p:cNvCxnSpPr/>
          <p:nvPr/>
        </p:nvCxnSpPr>
        <p:spPr>
          <a:xfrm>
            <a:off x="1219200" y="0"/>
            <a:ext cx="0" cy="6096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95" name="Google Shape;95;p22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2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22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2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2"/>
          <p:cNvSpPr txBox="1"/>
          <p:nvPr>
            <p:ph idx="12" type="sldNum"/>
          </p:nvPr>
        </p:nvSpPr>
        <p:spPr>
          <a:xfrm>
            <a:off x="10666412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/>
        </p:nvSpPr>
        <p:spPr>
          <a:xfrm>
            <a:off x="625475" y="0"/>
            <a:ext cx="3048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4"/>
          <p:cNvSpPr txBox="1"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3E3F68">
              <a:alpha val="8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" name="Google Shape;109;p24"/>
          <p:cNvCxnSpPr/>
          <p:nvPr/>
        </p:nvCxnSpPr>
        <p:spPr>
          <a:xfrm>
            <a:off x="617537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10" name="Google Shape;110;p24"/>
          <p:cNvSpPr txBox="1"/>
          <p:nvPr/>
        </p:nvSpPr>
        <p:spPr>
          <a:xfrm>
            <a:off x="10969625" y="0"/>
            <a:ext cx="922337" cy="6858000"/>
          </a:xfrm>
          <a:prstGeom prst="rect">
            <a:avLst/>
          </a:prstGeom>
          <a:solidFill>
            <a:srgbClr val="3E3F68">
              <a:alpha val="86666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4"/>
          <p:cNvSpPr txBox="1"/>
          <p:nvPr/>
        </p:nvSpPr>
        <p:spPr>
          <a:xfrm>
            <a:off x="11891962" y="0"/>
            <a:ext cx="304800" cy="6858000"/>
          </a:xfrm>
          <a:prstGeom prst="rect">
            <a:avLst/>
          </a:prstGeom>
          <a:solidFill>
            <a:srgbClr val="292A45">
              <a:alpha val="8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4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3" name="Google Shape;113;p24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Google Shape;114;p24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Google Shape;115;p24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4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  <a:defRPr b="0" i="0" sz="120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/>
          <p:nvPr/>
        </p:nvSpPr>
        <p:spPr>
          <a:xfrm>
            <a:off x="622300" y="0"/>
            <a:ext cx="4146550" cy="6858000"/>
          </a:xfrm>
          <a:prstGeom prst="rect">
            <a:avLst/>
          </a:prstGeom>
          <a:solidFill>
            <a:srgbClr val="292A45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6"/>
          <p:cNvSpPr txBox="1"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3E3F68">
              <a:alpha val="8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26"/>
          <p:cNvCxnSpPr/>
          <p:nvPr/>
        </p:nvCxnSpPr>
        <p:spPr>
          <a:xfrm>
            <a:off x="622300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25" name="Google Shape;125;p26"/>
          <p:cNvSpPr txBox="1"/>
          <p:nvPr/>
        </p:nvSpPr>
        <p:spPr>
          <a:xfrm>
            <a:off x="11884025" y="0"/>
            <a:ext cx="304800" cy="6858000"/>
          </a:xfrm>
          <a:prstGeom prst="rect">
            <a:avLst/>
          </a:prstGeom>
          <a:solidFill>
            <a:srgbClr val="292A45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6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Google Shape;127;p26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26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26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0" name="Google Shape;130;p26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8"/>
          <p:cNvSpPr txBox="1"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3E3F68">
              <a:alpha val="8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8"/>
          <p:cNvSpPr txBox="1"/>
          <p:nvPr/>
        </p:nvSpPr>
        <p:spPr>
          <a:xfrm>
            <a:off x="11884025" y="0"/>
            <a:ext cx="304800" cy="6858000"/>
          </a:xfrm>
          <a:prstGeom prst="rect">
            <a:avLst/>
          </a:prstGeom>
          <a:solidFill>
            <a:srgbClr val="292A45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8"/>
          <p:cNvSpPr txBox="1"/>
          <p:nvPr/>
        </p:nvSpPr>
        <p:spPr>
          <a:xfrm>
            <a:off x="4875212" y="0"/>
            <a:ext cx="7016750" cy="6858000"/>
          </a:xfrm>
          <a:prstGeom prst="rect">
            <a:avLst/>
          </a:prstGeom>
          <a:solidFill>
            <a:srgbClr val="9394BE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2" name="Google Shape;142;p28"/>
          <p:cNvCxnSpPr/>
          <p:nvPr/>
        </p:nvCxnSpPr>
        <p:spPr>
          <a:xfrm>
            <a:off x="11879262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43" name="Google Shape;143;p28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28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p28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28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Google Shape;147;p28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/>
          <p:nvPr/>
        </p:nvSpPr>
        <p:spPr>
          <a:xfrm>
            <a:off x="11884025" y="0"/>
            <a:ext cx="304800" cy="6858000"/>
          </a:xfrm>
          <a:prstGeom prst="rect">
            <a:avLst/>
          </a:prstGeom>
          <a:solidFill>
            <a:srgbClr val="292A45">
              <a:alpha val="89803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30"/>
          <p:cNvSpPr txBox="1"/>
          <p:nvPr/>
        </p:nvSpPr>
        <p:spPr>
          <a:xfrm>
            <a:off x="617537" y="0"/>
            <a:ext cx="60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30"/>
          <p:cNvSpPr txBox="1"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3E3F68">
              <a:alpha val="87450"/>
            </a:srgbClr>
          </a:solidFill>
          <a:ln>
            <a:noFill/>
          </a:ln>
        </p:spPr>
        <p:txBody>
          <a:bodyPr anchorCtr="0" anchor="ctr" bIns="60925" lIns="121875" spcFirstLastPara="1" rIns="121875" wrap="square" tIns="609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30"/>
          <p:cNvSpPr txBox="1"/>
          <p:nvPr/>
        </p:nvSpPr>
        <p:spPr>
          <a:xfrm>
            <a:off x="617537" y="736600"/>
            <a:ext cx="609600" cy="609600"/>
          </a:xfrm>
          <a:prstGeom prst="rect">
            <a:avLst/>
          </a:prstGeom>
          <a:solidFill>
            <a:srgbClr val="292A45">
              <a:alpha val="7450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0" name="Google Shape;160;p30"/>
          <p:cNvCxnSpPr/>
          <p:nvPr/>
        </p:nvCxnSpPr>
        <p:spPr>
          <a:xfrm>
            <a:off x="617537" y="736600"/>
            <a:ext cx="609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161" name="Google Shape;161;p30"/>
          <p:cNvCxnSpPr/>
          <p:nvPr/>
        </p:nvCxnSpPr>
        <p:spPr>
          <a:xfrm>
            <a:off x="617537" y="1346200"/>
            <a:ext cx="6096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2" name="Google Shape;162;p30"/>
          <p:cNvSpPr/>
          <p:nvPr/>
        </p:nvSpPr>
        <p:spPr>
          <a:xfrm rot="5400000">
            <a:off x="756443" y="897731"/>
            <a:ext cx="334962" cy="295275"/>
          </a:xfrm>
          <a:custGeom>
            <a:rect b="b" l="l" r="r" t="t"/>
            <a:pathLst>
              <a:path extrusionOk="0" h="372" w="426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3" name="Google Shape;163;p30"/>
          <p:cNvCxnSpPr/>
          <p:nvPr/>
        </p:nvCxnSpPr>
        <p:spPr>
          <a:xfrm>
            <a:off x="617537" y="0"/>
            <a:ext cx="0" cy="68580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164" name="Google Shape;164;p30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5" name="Google Shape;165;p30"/>
          <p:cNvSpPr txBox="1"/>
          <p:nvPr>
            <p:ph idx="1" type="body"/>
          </p:nvPr>
        </p:nvSpPr>
        <p:spPr>
          <a:xfrm>
            <a:off x="1593850" y="1600200"/>
            <a:ext cx="97821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›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›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6" name="Google Shape;166;p30"/>
          <p:cNvSpPr txBox="1"/>
          <p:nvPr>
            <p:ph idx="10" type="dt"/>
          </p:nvPr>
        </p:nvSpPr>
        <p:spPr>
          <a:xfrm>
            <a:off x="5180012" y="6356350"/>
            <a:ext cx="121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7" name="Google Shape;167;p30"/>
          <p:cNvSpPr txBox="1"/>
          <p:nvPr>
            <p:ph idx="11" type="ftr"/>
          </p:nvPr>
        </p:nvSpPr>
        <p:spPr>
          <a:xfrm>
            <a:off x="6596062" y="6356350"/>
            <a:ext cx="397351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" name="Google Shape;168;p30"/>
          <p:cNvSpPr txBox="1"/>
          <p:nvPr>
            <p:ph idx="12" type="sldNum"/>
          </p:nvPr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png"/><Relationship Id="rId4" Type="http://schemas.openxmlformats.org/officeDocument/2006/relationships/image" Target="../media/image2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doi.org/10.1007/s13592-019-00635-6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5" Type="http://schemas.openxmlformats.org/officeDocument/2006/relationships/image" Target="../media/image26.jpg"/><Relationship Id="rId6" Type="http://schemas.openxmlformats.org/officeDocument/2006/relationships/image" Target="../media/image2.jpg"/><Relationship Id="rId7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5.jpg"/><Relationship Id="rId5" Type="http://schemas.openxmlformats.org/officeDocument/2006/relationships/image" Target="../media/image10.png"/><Relationship Id="rId6" Type="http://schemas.openxmlformats.org/officeDocument/2006/relationships/image" Target="../media/image4.png"/><Relationship Id="rId7" Type="http://schemas.openxmlformats.org/officeDocument/2006/relationships/image" Target="../media/image2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Relationship Id="rId4" Type="http://schemas.openxmlformats.org/officeDocument/2006/relationships/image" Target="../media/image8.png"/><Relationship Id="rId5" Type="http://schemas.openxmlformats.org/officeDocument/2006/relationships/image" Target="../media/image11.png"/><Relationship Id="rId6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Relationship Id="rId4" Type="http://schemas.openxmlformats.org/officeDocument/2006/relationships/image" Target="../media/image14.jpg"/><Relationship Id="rId5" Type="http://schemas.openxmlformats.org/officeDocument/2006/relationships/image" Target="../media/image18.png"/><Relationship Id="rId6" Type="http://schemas.openxmlformats.org/officeDocument/2006/relationships/image" Target="../media/image15.png"/><Relationship Id="rId7" Type="http://schemas.openxmlformats.org/officeDocument/2006/relationships/image" Target="../media/image19.png"/><Relationship Id="rId8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"/>
          <p:cNvSpPr txBox="1"/>
          <p:nvPr>
            <p:ph type="ctrTitle"/>
          </p:nvPr>
        </p:nvSpPr>
        <p:spPr>
          <a:xfrm>
            <a:off x="2093912" y="1214437"/>
            <a:ext cx="9615487" cy="40719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000"/>
              <a:buFont typeface="Arial"/>
              <a:buNone/>
            </a:pP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0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2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XI Международная научно-практическая конференция школьников «Политех-2025»</a:t>
            </a:r>
            <a:br>
              <a:rPr b="0" i="0" lang="en-US" sz="2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16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5400" u="none">
                <a:solidFill>
                  <a:srgbClr val="35404A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b="0" i="0" lang="en-US" sz="2800" u="none">
                <a:solidFill>
                  <a:srgbClr val="35404A"/>
                </a:solidFill>
                <a:latin typeface="Arial Black"/>
                <a:ea typeface="Arial Black"/>
                <a:cs typeface="Arial Black"/>
                <a:sym typeface="Arial Black"/>
              </a:rPr>
              <a:t>Получение ультрадисперсных частиц хитозана – перспективных материалов биомедицинских технологий </a:t>
            </a: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US" sz="5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181" name="Google Shape;181;p1"/>
          <p:cNvSpPr txBox="1"/>
          <p:nvPr>
            <p:ph idx="1" type="subTitle"/>
          </p:nvPr>
        </p:nvSpPr>
        <p:spPr>
          <a:xfrm>
            <a:off x="2428875" y="3929062"/>
            <a:ext cx="9451975" cy="15319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Авторы:</a:t>
            </a:r>
            <a:endParaRPr/>
          </a:p>
        </p:txBody>
      </p:sp>
      <p:sp>
        <p:nvSpPr>
          <p:cNvPr id="182" name="Google Shape;182;p1"/>
          <p:cNvSpPr txBox="1"/>
          <p:nvPr/>
        </p:nvSpPr>
        <p:spPr>
          <a:xfrm>
            <a:off x="2854325" y="1620837"/>
            <a:ext cx="7904162" cy="4616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Даниловская Есения, Попова Анастасия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 класс БОУ г. Омска «Лицей №166»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 класс БОУ г. Омска «Лицей № 143»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Омск - 2025</a:t>
            </a:r>
            <a:endParaRPr/>
          </a:p>
        </p:txBody>
      </p:sp>
      <p:sp>
        <p:nvSpPr>
          <p:cNvPr id="183" name="Google Shape;183;p1"/>
          <p:cNvSpPr txBox="1"/>
          <p:nvPr/>
        </p:nvSpPr>
        <p:spPr>
          <a:xfrm>
            <a:off x="10666412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34169" l="0" r="41108" t="0"/>
          <a:stretch/>
        </p:blipFill>
        <p:spPr>
          <a:xfrm>
            <a:off x="1532012" y="1700212"/>
            <a:ext cx="2347800" cy="2628900"/>
          </a:xfrm>
          <a:prstGeom prst="rect">
            <a:avLst/>
          </a:prstGeom>
          <a:noFill/>
          <a:ln>
            <a:noFill/>
          </a:ln>
        </p:spPr>
      </p:pic>
      <p:sp>
        <p:nvSpPr>
          <p:cNvPr id="290" name="Google Shape;290;p10"/>
          <p:cNvSpPr txBox="1"/>
          <p:nvPr>
            <p:ph type="title"/>
          </p:nvPr>
        </p:nvSpPr>
        <p:spPr>
          <a:xfrm>
            <a:off x="1593850" y="177800"/>
            <a:ext cx="9782175" cy="608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Анализ эксперимента</a:t>
            </a:r>
            <a:endParaRPr/>
          </a:p>
        </p:txBody>
      </p:sp>
      <p:sp>
        <p:nvSpPr>
          <p:cNvPr id="291" name="Google Shape;291;p10"/>
          <p:cNvSpPr txBox="1"/>
          <p:nvPr/>
        </p:nvSpPr>
        <p:spPr>
          <a:xfrm>
            <a:off x="5949950" y="1484312"/>
            <a:ext cx="5621337" cy="2144712"/>
          </a:xfrm>
          <a:prstGeom prst="rect">
            <a:avLst/>
          </a:prstGeom>
          <a:solidFill>
            <a:srgbClr val="D6E9EA"/>
          </a:solidFill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Образование «конуса Тиндаля» в растворах, полученных разными  методами (осаждения и инжекции), позволило предположить наличие наночастиц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10"/>
          <p:cNvSpPr/>
          <p:nvPr/>
        </p:nvSpPr>
        <p:spPr>
          <a:xfrm>
            <a:off x="3500437" y="4329112"/>
            <a:ext cx="2233612" cy="15128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20737" y="-20270"/>
                </a:moveTo>
                <a:lnTo>
                  <a:pt x="143" y="2"/>
                </a:lnTo>
              </a:path>
            </a:pathLst>
          </a:custGeom>
          <a:solidFill>
            <a:schemeClr val="lt1"/>
          </a:solidFill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Хитозан может применяться для лечения рака" id="293" name="Google Shape;29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94087" y="4379912"/>
            <a:ext cx="2246312" cy="1512887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10"/>
          <p:cNvSpPr txBox="1"/>
          <p:nvPr/>
        </p:nvSpPr>
        <p:spPr>
          <a:xfrm>
            <a:off x="5956300" y="4329112"/>
            <a:ext cx="5622925" cy="1682750"/>
          </a:xfrm>
          <a:prstGeom prst="rect">
            <a:avLst/>
          </a:prstGeom>
          <a:solidFill>
            <a:srgbClr val="D6E9EA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Размеры наночастиц были измерены методом турбидиметрии с помощью спектрофотометра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10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1"/>
          <p:cNvSpPr txBox="1"/>
          <p:nvPr>
            <p:ph type="title"/>
          </p:nvPr>
        </p:nvSpPr>
        <p:spPr>
          <a:xfrm>
            <a:off x="1593850" y="177800"/>
            <a:ext cx="9782175" cy="6080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E3F68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rgbClr val="3E3F68"/>
                </a:solidFill>
                <a:latin typeface="Arial"/>
                <a:ea typeface="Arial"/>
                <a:cs typeface="Arial"/>
                <a:sym typeface="Arial"/>
              </a:rPr>
              <a:t>ВЫВОДЫ:</a:t>
            </a:r>
            <a:endParaRPr/>
          </a:p>
        </p:txBody>
      </p:sp>
      <p:pic>
        <p:nvPicPr>
          <p:cNvPr descr="Вертикальный список шевронов, в котором 3 группы расположены одна под другой, при этом под каждой группой есть отдельно выделенные пункты" id="302" name="Google Shape;302;p1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1962" y="1200150"/>
            <a:ext cx="9228137" cy="5024437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11"/>
          <p:cNvSpPr txBox="1"/>
          <p:nvPr>
            <p:ph idx="2" type="body"/>
          </p:nvPr>
        </p:nvSpPr>
        <p:spPr>
          <a:xfrm>
            <a:off x="11023600" y="1600200"/>
            <a:ext cx="35242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8263" lvl="0" marL="24606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1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12"/>
          <p:cNvSpPr txBox="1"/>
          <p:nvPr>
            <p:ph type="title"/>
          </p:nvPr>
        </p:nvSpPr>
        <p:spPr>
          <a:xfrm>
            <a:off x="1593850" y="285750"/>
            <a:ext cx="9782175" cy="9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СПИСОК ИСПОЛЬЗОВАННЫХ ИСТОЧНИКОВ</a:t>
            </a:r>
            <a:br>
              <a:rPr b="1" i="0" lang="en-US" sz="28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</a:br>
            <a:endParaRPr/>
          </a:p>
        </p:txBody>
      </p:sp>
      <p:sp>
        <p:nvSpPr>
          <p:cNvPr id="311" name="Google Shape;311;p12"/>
          <p:cNvSpPr txBox="1"/>
          <p:nvPr>
            <p:ph idx="1" type="body"/>
          </p:nvPr>
        </p:nvSpPr>
        <p:spPr>
          <a:xfrm>
            <a:off x="1593850" y="1000125"/>
            <a:ext cx="9782175" cy="517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46061" lvl="0" marL="24606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 Guselnikova O. et al. “Functional upcycling” of polymer waste towards the design of new materials // Chemical Society Reviews. – 2023. – Vol. 52, № 14. – P. 4755-4832</a:t>
            </a:r>
            <a:endParaRPr/>
          </a:p>
          <a:p>
            <a:pPr indent="-246061" lvl="0" marL="246061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Allasino, M.L., Marrero, H.J., Dorado, J. et al. Scientific note: first global report of a bee nest built only with plastic. Apidologie 50, 230–233 (2019). </a:t>
            </a:r>
            <a:r>
              <a:rPr b="0" i="0" lang="en-US" sz="20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https://doi.org/10.1007/s13592-019-00635-6</a:t>
            </a:r>
            <a:endParaRPr/>
          </a:p>
          <a:p>
            <a:pPr indent="-246061" lvl="0" marL="246061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Kumar G., Masram T. D. Sustainable Synthesis of MOF-5@GO Nanocomposites for Efficient Removal of Rhodamine B from Water // ACS Omega. – 2021. – Vol. 6, № 14. – P. 9587-9599.</a:t>
            </a:r>
            <a:endParaRPr/>
          </a:p>
          <a:p>
            <a:pPr indent="-246061" lvl="0" marL="246061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Ahsan Md. A. et al. Carbonization of Co-BDC MOF results in magnetic C@Co nanoparticles that catalyze the reduction of methyl orange and 4-nitrophenol in water // Journal of Molecular Liquids. – 2019. – Vol. 290. – P. 111059.</a:t>
            </a:r>
            <a:endParaRPr/>
          </a:p>
          <a:p>
            <a:pPr indent="-246061" lvl="0" marL="246061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›"/>
            </a:pPr>
            <a:r>
              <a:rPr b="0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Semyonov O. et al. Smart recycling of PET to sorbents for insecticides through in situ MOF growth // Applied Materials Today. – 2021. – Vol. 22. – P. 100910.</a:t>
            </a:r>
            <a:endParaRPr/>
          </a:p>
          <a:p>
            <a:pPr indent="-119063" lvl="0" marL="246063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3"/>
          <p:cNvSpPr txBox="1"/>
          <p:nvPr>
            <p:ph type="title"/>
          </p:nvPr>
        </p:nvSpPr>
        <p:spPr>
          <a:xfrm>
            <a:off x="382587" y="260350"/>
            <a:ext cx="11423650" cy="604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СПАСИБО ЗА ВНИМАНИЕ</a:t>
            </a:r>
            <a:endParaRPr/>
          </a:p>
        </p:txBody>
      </p:sp>
      <p:pic>
        <p:nvPicPr>
          <p:cNvPr descr="ученый мужчина исследует образец в микроскоп PNG , ученый, человек,  микроскоп PNG картинки и пнг рисунок для бесплатной загрузки" id="318" name="Google Shape;31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90650" y="-531812"/>
            <a:ext cx="8601075" cy="6453187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13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Молодых специалистов «Газпром трансгаз Югорска» посвятили в газовики" id="188" name="Google Shape;188;p2"/>
          <p:cNvPicPr preferRelativeResize="0"/>
          <p:nvPr/>
        </p:nvPicPr>
        <p:blipFill rotWithShape="1">
          <a:blip r:embed="rId3">
            <a:alphaModFix/>
          </a:blip>
          <a:srcRect b="3394" l="0" r="0" t="-206"/>
          <a:stretch/>
        </p:blipFill>
        <p:spPr>
          <a:xfrm>
            <a:off x="2206625" y="1968500"/>
            <a:ext cx="3133725" cy="15160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Дети из пробирки | Балтийский институт репродуктологии человека (БИРЧ)" id="189" name="Google Shape;18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06625" y="4232275"/>
            <a:ext cx="3133725" cy="1568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артинки здоровых людей - 58 фото" id="190" name="Google Shape;190;p2"/>
          <p:cNvPicPr preferRelativeResize="0"/>
          <p:nvPr/>
        </p:nvPicPr>
        <p:blipFill rotWithShape="1">
          <a:blip r:embed="rId5">
            <a:alphaModFix/>
          </a:blip>
          <a:srcRect b="2089" l="0" r="0" t="0"/>
          <a:stretch/>
        </p:blipFill>
        <p:spPr>
          <a:xfrm>
            <a:off x="7224712" y="4232275"/>
            <a:ext cx="2954337" cy="1568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Код Павла Дурова | Forbes.ru" id="191" name="Google Shape;191;p2"/>
          <p:cNvPicPr preferRelativeResize="0"/>
          <p:nvPr/>
        </p:nvPicPr>
        <p:blipFill rotWithShape="1">
          <a:blip r:embed="rId6">
            <a:alphaModFix/>
          </a:blip>
          <a:srcRect b="0" l="2354" r="0" t="0"/>
          <a:stretch/>
        </p:blipFill>
        <p:spPr>
          <a:xfrm>
            <a:off x="7224712" y="1968500"/>
            <a:ext cx="2954337" cy="1516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9925" y="1262062"/>
            <a:ext cx="11137900" cy="4979987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"/>
          <p:cNvSpPr txBox="1"/>
          <p:nvPr>
            <p:ph type="title"/>
          </p:nvPr>
        </p:nvSpPr>
        <p:spPr>
          <a:xfrm>
            <a:off x="1593850" y="177800"/>
            <a:ext cx="9782175" cy="965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4043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rgbClr val="224043"/>
                </a:solidFill>
                <a:latin typeface="Arial"/>
                <a:ea typeface="Arial"/>
                <a:cs typeface="Arial"/>
                <a:sym typeface="Arial"/>
              </a:rPr>
              <a:t>АКТУАЛЬНОСТЬ РАБОТЫ</a:t>
            </a:r>
            <a:endParaRPr/>
          </a:p>
        </p:txBody>
      </p:sp>
      <p:sp>
        <p:nvSpPr>
          <p:cNvPr id="194" name="Google Shape;194;p2"/>
          <p:cNvSpPr txBox="1"/>
          <p:nvPr/>
        </p:nvSpPr>
        <p:spPr>
          <a:xfrm>
            <a:off x="671512" y="1163637"/>
            <a:ext cx="10294937" cy="4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"/>
          <p:cNvSpPr txBox="1"/>
          <p:nvPr/>
        </p:nvSpPr>
        <p:spPr>
          <a:xfrm>
            <a:off x="4268787" y="3632200"/>
            <a:ext cx="5903912" cy="4524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24043"/>
              </a:buClr>
              <a:buSzPts val="2600"/>
              <a:buFont typeface="Arial"/>
              <a:buNone/>
            </a:pPr>
            <a:r>
              <a:rPr b="0" i="0" lang="en-US" sz="2600" u="none">
                <a:solidFill>
                  <a:srgbClr val="224043"/>
                </a:solidFill>
                <a:latin typeface="Arial"/>
                <a:ea typeface="Arial"/>
                <a:cs typeface="Arial"/>
                <a:sym typeface="Arial"/>
              </a:rPr>
              <a:t>ЗДОРОВОЕ ПОКОЛЕНИЕ </a:t>
            </a:r>
            <a:endParaRPr/>
          </a:p>
        </p:txBody>
      </p:sp>
      <p:sp>
        <p:nvSpPr>
          <p:cNvPr id="196" name="Google Shape;196;p2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"/>
          <p:cNvSpPr txBox="1"/>
          <p:nvPr>
            <p:ph type="title"/>
          </p:nvPr>
        </p:nvSpPr>
        <p:spPr>
          <a:xfrm>
            <a:off x="1593850" y="177800"/>
            <a:ext cx="9782175" cy="12398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Цель: </a:t>
            </a: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получить ультрадисперсные частицы хитозана – перспективные системы доставки. </a:t>
            </a:r>
            <a:br>
              <a:rPr b="0" i="0" lang="en-US" sz="36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/>
          </a:p>
        </p:txBody>
      </p:sp>
      <p:pic>
        <p:nvPicPr>
          <p:cNvPr descr="Вертикальный список шевронов, в котором 3 группы расположены одна под другой, при этом под каждой группой есть отдельно выделенные пункты" id="203" name="Google Shape;203;p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31962" y="1195387"/>
            <a:ext cx="9228137" cy="502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4"/>
          <p:cNvSpPr txBox="1"/>
          <p:nvPr>
            <p:ph type="title"/>
          </p:nvPr>
        </p:nvSpPr>
        <p:spPr>
          <a:xfrm>
            <a:off x="1450975" y="0"/>
            <a:ext cx="10355262" cy="9810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800"/>
              <a:buFont typeface="Arial"/>
              <a:buNone/>
            </a:pPr>
            <a:r>
              <a:rPr b="0" i="0" lang="en-US" sz="28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НАНОЧАСТИЦЫ МЕДИЦИНСКОГО НАЗНАЧЕНИЯ</a:t>
            </a:r>
            <a:endParaRPr/>
          </a:p>
        </p:txBody>
      </p:sp>
      <p:sp>
        <p:nvSpPr>
          <p:cNvPr id="210" name="Google Shape;210;p4"/>
          <p:cNvSpPr txBox="1"/>
          <p:nvPr/>
        </p:nvSpPr>
        <p:spPr>
          <a:xfrm>
            <a:off x="1522412" y="1268412"/>
            <a:ext cx="10001250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Наночастицы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это частицы размером от 1 до 100 нм, которые могут использоваться для доставки лекарств в организм, диагностике различных заболеваний и состояний, а так же лечении.</a:t>
            </a:r>
            <a:endParaRPr/>
          </a:p>
        </p:txBody>
      </p:sp>
      <p:sp>
        <p:nvSpPr>
          <p:cNvPr id="211" name="Google Shape;211;p4"/>
          <p:cNvSpPr txBox="1"/>
          <p:nvPr/>
        </p:nvSpPr>
        <p:spPr>
          <a:xfrm>
            <a:off x="1379537" y="4738687"/>
            <a:ext cx="6970712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Липосомы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это микроскопические сферические структуры, состоящие из липидных слоев, которые могут содержать внутри себя различные вещества, включая лекарственные </a:t>
            </a:r>
            <a:r>
              <a:rPr b="0" i="0" lang="en-US" sz="1800" u="none">
                <a:solidFill>
                  <a:srgbClr val="3B3B3B"/>
                </a:solidFill>
                <a:latin typeface="Roboto"/>
                <a:ea typeface="Roboto"/>
                <a:cs typeface="Roboto"/>
                <a:sym typeface="Roboto"/>
              </a:rPr>
              <a:t>препараты.</a:t>
            </a:r>
            <a:endParaRPr/>
          </a:p>
        </p:txBody>
      </p:sp>
      <p:pic>
        <p:nvPicPr>
          <p:cNvPr descr="О вреде наночастиц в косметике - Косметика MINERAL MAGIC" id="212" name="Google Shape;21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9600" y="2357437"/>
            <a:ext cx="5084762" cy="21494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оссийская косметика с липосомами от G.Love — купить в Москве от 260 рублей" id="213" name="Google Shape;213;p4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 rot="-4500000">
            <a:off x="8772525" y="2214562"/>
            <a:ext cx="2809875" cy="3743325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4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5"/>
          <p:cNvSpPr txBox="1"/>
          <p:nvPr>
            <p:ph type="title"/>
          </p:nvPr>
        </p:nvSpPr>
        <p:spPr>
          <a:xfrm>
            <a:off x="1593850" y="177800"/>
            <a:ext cx="9782175" cy="7508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ХИТОЗАН </a:t>
            </a:r>
            <a:endParaRPr/>
          </a:p>
        </p:txBody>
      </p:sp>
      <p:pic>
        <p:nvPicPr>
          <p:cNvPr id="220" name="Google Shape;22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9537" y="1925637"/>
            <a:ext cx="9779000" cy="2446337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5"/>
          <p:cNvSpPr txBox="1"/>
          <p:nvPr/>
        </p:nvSpPr>
        <p:spPr>
          <a:xfrm>
            <a:off x="1522412" y="1093787"/>
            <a:ext cx="10283825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Хитозан</a:t>
            </a:r>
            <a:r>
              <a:rPr b="0" i="0" lang="en-US" sz="1800" u="none">
                <a:solidFill>
                  <a:srgbClr val="333333"/>
                </a:solidFill>
                <a:latin typeface="Ubuntu"/>
                <a:ea typeface="Ubuntu"/>
                <a:cs typeface="Ubuntu"/>
                <a:sym typeface="Ubuntu"/>
              </a:rPr>
              <a:t> 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это активная биодобавка к пище, представляющая собой клетчатку, которую получают из хитина, входящего в состав панцирей ракообразных, верхнего покрова насекомых и крыльев бабочек.</a:t>
            </a:r>
            <a:endParaRPr/>
          </a:p>
        </p:txBody>
      </p:sp>
      <p:sp>
        <p:nvSpPr>
          <p:cNvPr id="222" name="Google Shape;222;p5"/>
          <p:cNvSpPr txBox="1"/>
          <p:nvPr/>
        </p:nvSpPr>
        <p:spPr>
          <a:xfrm flipH="1">
            <a:off x="1379537" y="4608512"/>
            <a:ext cx="5532437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Хитозан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используется в медицине для уменьшения кровотечения, как антибактериальное средство, а также для изготовления хирургических нитей.</a:t>
            </a:r>
            <a:endParaRPr/>
          </a:p>
        </p:txBody>
      </p:sp>
      <p:pic>
        <p:nvPicPr>
          <p:cNvPr descr="Разработан материал для быстрого заживления ран — Ferra.ru" id="223" name="Google Shape;223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94725" y="4429125"/>
            <a:ext cx="2835275" cy="1479550"/>
          </a:xfrm>
          <a:prstGeom prst="rect">
            <a:avLst/>
          </a:prstGeom>
          <a:noFill/>
          <a:ln>
            <a:noFill/>
          </a:ln>
        </p:spPr>
      </p:pic>
      <p:sp>
        <p:nvSpPr>
          <p:cNvPr descr="Категория:Ракообразные | Вымершие животные вики | Fandom" id="224" name="Google Shape;224;p5"/>
          <p:cNvSpPr txBox="1"/>
          <p:nvPr/>
        </p:nvSpPr>
        <p:spPr>
          <a:xfrm>
            <a:off x="5435600" y="3752850"/>
            <a:ext cx="169862" cy="1285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Категория:Ракообразные | Вымершие животные вики | Fandom" id="225" name="Google Shape;22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1680000">
            <a:off x="6419850" y="4837112"/>
            <a:ext cx="3232150" cy="1854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Фото бабочки на прозрачном фоне - Бабочки - Картинки PNG - Галерейка" id="226" name="Google Shape;226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960000">
            <a:off x="1098550" y="3657600"/>
            <a:ext cx="1462087" cy="10747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Пнг Бабочки красивые 30 фото" id="227" name="Google Shape;227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1260000">
            <a:off x="10574337" y="3381375"/>
            <a:ext cx="1679575" cy="1000125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5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6"/>
          <p:cNvSpPr txBox="1"/>
          <p:nvPr>
            <p:ph type="title"/>
          </p:nvPr>
        </p:nvSpPr>
        <p:spPr>
          <a:xfrm>
            <a:off x="1308100" y="357187"/>
            <a:ext cx="10501312" cy="4286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МЕТОДЫ ПОЛУЧЕНИЯ НАНОЧАСТИЦ МЕДИЦИНСКОГО НАЗНАЧЕНИЯ</a:t>
            </a:r>
            <a:endParaRPr/>
          </a:p>
        </p:txBody>
      </p:sp>
      <p:sp>
        <p:nvSpPr>
          <p:cNvPr id="234" name="Google Shape;234;p6"/>
          <p:cNvSpPr txBox="1"/>
          <p:nvPr/>
        </p:nvSpPr>
        <p:spPr>
          <a:xfrm>
            <a:off x="1701800" y="4010025"/>
            <a:ext cx="3838575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МЕТОД ИНЖЕКЦИИ</a:t>
            </a:r>
            <a:endParaRPr/>
          </a:p>
        </p:txBody>
      </p:sp>
      <p:sp>
        <p:nvSpPr>
          <p:cNvPr id="235" name="Google Shape;235;p6"/>
          <p:cNvSpPr txBox="1"/>
          <p:nvPr/>
        </p:nvSpPr>
        <p:spPr>
          <a:xfrm>
            <a:off x="5859462" y="4527550"/>
            <a:ext cx="6143625" cy="9239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Инжекция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 метод, в котором впрыскивается раствор вещества в «хорошем» растворителе в «плохой» растворитель и происходит осаждение этого вещества.</a:t>
            </a:r>
            <a:endParaRPr/>
          </a:p>
        </p:txBody>
      </p:sp>
      <p:sp>
        <p:nvSpPr>
          <p:cNvPr id="236" name="Google Shape;236;p6"/>
          <p:cNvSpPr txBox="1"/>
          <p:nvPr/>
        </p:nvSpPr>
        <p:spPr>
          <a:xfrm>
            <a:off x="3598862" y="3608387"/>
            <a:ext cx="73771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6"/>
          <p:cNvSpPr txBox="1"/>
          <p:nvPr/>
        </p:nvSpPr>
        <p:spPr>
          <a:xfrm>
            <a:off x="5413375" y="1731962"/>
            <a:ext cx="6142037" cy="12001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Химическое осаждение 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один из простейших методов разделения веществ, в частности очистки реактивов, заключающийся в переводе примеси (или основного вещества) в осадок.</a:t>
            </a:r>
            <a:endParaRPr/>
          </a:p>
        </p:txBody>
      </p:sp>
      <p:pic>
        <p:nvPicPr>
          <p:cNvPr descr="Осаждение — Википедия" id="238" name="Google Shape;23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8275" y="1393825"/>
            <a:ext cx="3529012" cy="24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6"/>
          <p:cNvSpPr txBox="1"/>
          <p:nvPr/>
        </p:nvSpPr>
        <p:spPr>
          <a:xfrm>
            <a:off x="1552575" y="1082675"/>
            <a:ext cx="738028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МЕТОД ОСАЖДЕНИЯ</a:t>
            </a:r>
            <a:endParaRPr/>
          </a:p>
        </p:txBody>
      </p:sp>
      <p:cxnSp>
        <p:nvCxnSpPr>
          <p:cNvPr id="240" name="Google Shape;240;p6"/>
          <p:cNvCxnSpPr/>
          <p:nvPr/>
        </p:nvCxnSpPr>
        <p:spPr>
          <a:xfrm>
            <a:off x="0" y="3794125"/>
            <a:ext cx="12188825" cy="0"/>
          </a:xfrm>
          <a:prstGeom prst="straightConnector1">
            <a:avLst/>
          </a:prstGeom>
          <a:noFill/>
          <a:ln cap="flat" cmpd="sng" w="9525">
            <a:solidFill>
              <a:srgbClr val="004077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241" name="Google Shape;241;p6"/>
          <p:cNvPicPr preferRelativeResize="0"/>
          <p:nvPr/>
        </p:nvPicPr>
        <p:blipFill rotWithShape="1">
          <a:blip r:embed="rId4">
            <a:alphaModFix/>
          </a:blip>
          <a:srcRect b="0" l="0" r="28828" t="0"/>
          <a:stretch/>
        </p:blipFill>
        <p:spPr>
          <a:xfrm>
            <a:off x="1379537" y="4579937"/>
            <a:ext cx="4164012" cy="1747837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6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7"/>
          <p:cNvSpPr txBox="1"/>
          <p:nvPr>
            <p:ph type="title"/>
          </p:nvPr>
        </p:nvSpPr>
        <p:spPr>
          <a:xfrm>
            <a:off x="1593850" y="177800"/>
            <a:ext cx="9782175" cy="8223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ПОЛУЧЕНИЕ НАНОКАПСУЛ</a:t>
            </a:r>
            <a:endParaRPr/>
          </a:p>
        </p:txBody>
      </p:sp>
      <p:pic>
        <p:nvPicPr>
          <p:cNvPr id="248" name="Google Shape;24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300000">
            <a:off x="2193925" y="1504950"/>
            <a:ext cx="1978025" cy="252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99412" y="4633912"/>
            <a:ext cx="2098675" cy="1762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0" name="Google Shape;250;p7"/>
          <p:cNvCxnSpPr/>
          <p:nvPr/>
        </p:nvCxnSpPr>
        <p:spPr>
          <a:xfrm rot="10800000">
            <a:off x="5949950" y="1052512"/>
            <a:ext cx="0" cy="5805487"/>
          </a:xfrm>
          <a:prstGeom prst="straightConnector1">
            <a:avLst/>
          </a:prstGeom>
          <a:noFill/>
          <a:ln cap="flat" cmpd="sng" w="9525">
            <a:solidFill>
              <a:srgbClr val="004077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251" name="Google Shape;251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56487" y="1520825"/>
            <a:ext cx="3182937" cy="303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93850" y="4143375"/>
            <a:ext cx="4221162" cy="2376487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7"/>
          <p:cNvSpPr txBox="1"/>
          <p:nvPr/>
        </p:nvSpPr>
        <p:spPr>
          <a:xfrm>
            <a:off x="7446962" y="1077912"/>
            <a:ext cx="384016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МЕТОД ИНЖЕКЦИИ</a:t>
            </a:r>
            <a:endParaRPr/>
          </a:p>
        </p:txBody>
      </p:sp>
      <p:sp>
        <p:nvSpPr>
          <p:cNvPr id="254" name="Google Shape;254;p7"/>
          <p:cNvSpPr txBox="1"/>
          <p:nvPr/>
        </p:nvSpPr>
        <p:spPr>
          <a:xfrm>
            <a:off x="1200150" y="1092200"/>
            <a:ext cx="73771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077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rgbClr val="004077"/>
                </a:solidFill>
                <a:latin typeface="Arial"/>
                <a:ea typeface="Arial"/>
                <a:cs typeface="Arial"/>
                <a:sym typeface="Arial"/>
              </a:rPr>
              <a:t>МЕТОД ОСАЖДЕНИЯ</a:t>
            </a:r>
            <a:endParaRPr/>
          </a:p>
        </p:txBody>
      </p:sp>
      <p:sp>
        <p:nvSpPr>
          <p:cNvPr id="255" name="Google Shape;255;p7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Цифровой датчик мутности (турбидиметр) — Цифровые датчики — Основное общее  образование — Продукция — nau-ra.ru" id="260" name="Google Shape;260;p8"/>
          <p:cNvPicPr preferRelativeResize="0"/>
          <p:nvPr/>
        </p:nvPicPr>
        <p:blipFill rotWithShape="1">
          <a:blip r:embed="rId3">
            <a:alphaModFix/>
          </a:blip>
          <a:srcRect b="14776" l="19282" r="23224" t="7980"/>
          <a:stretch/>
        </p:blipFill>
        <p:spPr>
          <a:xfrm>
            <a:off x="1309725" y="3930787"/>
            <a:ext cx="3625850" cy="243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8"/>
          <p:cNvSpPr txBox="1"/>
          <p:nvPr>
            <p:ph type="title"/>
          </p:nvPr>
        </p:nvSpPr>
        <p:spPr>
          <a:xfrm>
            <a:off x="1593850" y="177800"/>
            <a:ext cx="9782175" cy="4651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МЕТОД ТУРБИДИМЕТРИИ</a:t>
            </a:r>
            <a:endParaRPr/>
          </a:p>
        </p:txBody>
      </p:sp>
      <p:pic>
        <p:nvPicPr>
          <p:cNvPr descr="Иммуно- турбидиметрический анализ - презентация онлайн" id="262" name="Google Shape;262;p8"/>
          <p:cNvPicPr preferRelativeResize="0"/>
          <p:nvPr/>
        </p:nvPicPr>
        <p:blipFill rotWithShape="1">
          <a:blip r:embed="rId4">
            <a:alphaModFix/>
          </a:blip>
          <a:srcRect b="29948" l="9443" r="9837" t="33186"/>
          <a:stretch/>
        </p:blipFill>
        <p:spPr>
          <a:xfrm>
            <a:off x="1309725" y="1222375"/>
            <a:ext cx="10213924" cy="25241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3" name="Google Shape;263;p8"/>
          <p:cNvGrpSpPr/>
          <p:nvPr/>
        </p:nvGrpSpPr>
        <p:grpSpPr>
          <a:xfrm>
            <a:off x="5453062" y="3773487"/>
            <a:ext cx="5999162" cy="2749550"/>
            <a:chOff x="990104" y="3542967"/>
            <a:chExt cx="5325457" cy="2888868"/>
          </a:xfrm>
        </p:grpSpPr>
        <p:pic>
          <p:nvPicPr>
            <p:cNvPr id="264" name="Google Shape;264;p8"/>
            <p:cNvPicPr preferRelativeResize="0"/>
            <p:nvPr/>
          </p:nvPicPr>
          <p:blipFill rotWithShape="1">
            <a:blip r:embed="rId5">
              <a:alphaModFix/>
            </a:blip>
            <a:srcRect b="0" l="0" r="14588" t="0"/>
            <a:stretch/>
          </p:blipFill>
          <p:spPr>
            <a:xfrm>
              <a:off x="3523112" y="5213066"/>
              <a:ext cx="1440160" cy="8287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5" name="Google Shape;265;p8"/>
            <p:cNvSpPr txBox="1"/>
            <p:nvPr/>
          </p:nvSpPr>
          <p:spPr>
            <a:xfrm>
              <a:off x="3795869" y="5294302"/>
              <a:ext cx="1248572" cy="657167"/>
            </a:xfrm>
            <a:prstGeom prst="rect">
              <a:avLst/>
            </a:prstGeom>
            <a:noFill/>
            <a:ln cap="flat" cmpd="sng" w="28575">
              <a:solidFill>
                <a:srgbClr val="004077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6" name="Google Shape;266;p8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990104" y="5317254"/>
              <a:ext cx="2333951" cy="11145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p8"/>
            <p:cNvSpPr txBox="1"/>
            <p:nvPr/>
          </p:nvSpPr>
          <p:spPr>
            <a:xfrm>
              <a:off x="1085931" y="5307645"/>
              <a:ext cx="2445003" cy="1114182"/>
            </a:xfrm>
            <a:prstGeom prst="rect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68" name="Google Shape;268;p8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990104" y="3921668"/>
              <a:ext cx="3581900" cy="112410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9" name="Google Shape;269;p8"/>
            <p:cNvSpPr txBox="1"/>
            <p:nvPr/>
          </p:nvSpPr>
          <p:spPr>
            <a:xfrm>
              <a:off x="1085931" y="3921588"/>
              <a:ext cx="3651299" cy="1217594"/>
            </a:xfrm>
            <a:prstGeom prst="rect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0" name="Google Shape;270;p8"/>
            <p:cNvSpPr txBox="1"/>
            <p:nvPr/>
          </p:nvSpPr>
          <p:spPr>
            <a:xfrm>
              <a:off x="1565424" y="3542967"/>
              <a:ext cx="3196825" cy="38807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4077"/>
                </a:buClr>
                <a:buSzPts val="1800"/>
                <a:buFont typeface="Arial"/>
                <a:buNone/>
              </a:pPr>
              <a:r>
                <a:rPr b="1" i="0" lang="en-US" sz="1800" u="none">
                  <a:solidFill>
                    <a:srgbClr val="004077"/>
                  </a:solidFill>
                  <a:latin typeface="Arial"/>
                  <a:ea typeface="Arial"/>
                  <a:cs typeface="Arial"/>
                  <a:sym typeface="Arial"/>
                </a:rPr>
                <a:t>УРАВНЕНИЕ РЭЛЕЯ</a:t>
              </a:r>
              <a:endParaRPr/>
            </a:p>
          </p:txBody>
        </p:sp>
        <p:sp>
          <p:nvSpPr>
            <p:cNvPr id="271" name="Google Shape;271;p8"/>
            <p:cNvSpPr txBox="1"/>
            <p:nvPr/>
          </p:nvSpPr>
          <p:spPr>
            <a:xfrm>
              <a:off x="4968044" y="4298626"/>
              <a:ext cx="1347517" cy="4527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0" spcFirstLastPara="1" rIns="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4077"/>
                </a:buClr>
                <a:buSzPts val="1800"/>
                <a:buFont typeface="Arial"/>
                <a:buNone/>
              </a:pPr>
              <a:r>
                <a:rPr b="1" i="0" lang="en-US" sz="1800" u="none">
                  <a:solidFill>
                    <a:srgbClr val="004077"/>
                  </a:solidFill>
                  <a:latin typeface="Arial"/>
                  <a:ea typeface="Arial"/>
                  <a:cs typeface="Arial"/>
                  <a:sym typeface="Arial"/>
                </a:rPr>
                <a:t>,</a:t>
              </a:r>
              <a:r>
                <a:rPr b="0" i="0" lang="en-US" sz="2200" u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en-US" sz="1800" u="none">
                  <a:solidFill>
                    <a:srgbClr val="004077"/>
                  </a:solidFill>
                  <a:latin typeface="Arial"/>
                  <a:ea typeface="Arial"/>
                  <a:cs typeface="Arial"/>
                  <a:sym typeface="Arial"/>
                </a:rPr>
                <a:t>где</a:t>
              </a:r>
              <a:endParaRPr/>
            </a:p>
          </p:txBody>
        </p:sp>
        <p:pic>
          <p:nvPicPr>
            <p:cNvPr id="272" name="Google Shape;272;p8"/>
            <p:cNvPicPr preferRelativeResize="0"/>
            <p:nvPr/>
          </p:nvPicPr>
          <p:blipFill rotWithShape="1">
            <a:blip r:embed="rId8">
              <a:alphaModFix/>
            </a:blip>
            <a:srcRect b="0" l="0" r="0" t="11184"/>
            <a:stretch/>
          </p:blipFill>
          <p:spPr>
            <a:xfrm>
              <a:off x="5168997" y="5332185"/>
              <a:ext cx="990738" cy="6599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3" name="Google Shape;273;p8"/>
            <p:cNvSpPr txBox="1"/>
            <p:nvPr/>
          </p:nvSpPr>
          <p:spPr>
            <a:xfrm>
              <a:off x="5185363" y="5299305"/>
              <a:ext cx="1052691" cy="658836"/>
            </a:xfrm>
            <a:prstGeom prst="rect">
              <a:avLst/>
            </a:prstGeom>
            <a:noFill/>
            <a:ln cap="flat" cmpd="sng" w="2857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4" name="Google Shape;274;p8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9"/>
          <p:cNvSpPr txBox="1"/>
          <p:nvPr>
            <p:ph type="title"/>
          </p:nvPr>
        </p:nvSpPr>
        <p:spPr>
          <a:xfrm>
            <a:off x="1593850" y="0"/>
            <a:ext cx="9782175" cy="6794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5404A"/>
              </a:buClr>
              <a:buSzPts val="2400"/>
              <a:buFont typeface="Arial"/>
              <a:buNone/>
            </a:pPr>
            <a:r>
              <a:rPr b="0" i="0" lang="en-US" sz="2400" u="none">
                <a:solidFill>
                  <a:srgbClr val="35404A"/>
                </a:solidFill>
                <a:latin typeface="Arial"/>
                <a:ea typeface="Arial"/>
                <a:cs typeface="Arial"/>
                <a:sym typeface="Arial"/>
              </a:rPr>
              <a:t>РЕЗУЛЬТАТЫ</a:t>
            </a:r>
            <a:endParaRPr/>
          </a:p>
        </p:txBody>
      </p:sp>
      <p:graphicFrame>
        <p:nvGraphicFramePr>
          <p:cNvPr id="280" name="Google Shape;280;p9"/>
          <p:cNvGraphicFramePr/>
          <p:nvPr/>
        </p:nvGraphicFramePr>
        <p:xfrm>
          <a:off x="1920875" y="1017587"/>
          <a:ext cx="8539162" cy="3236912"/>
        </p:xfrm>
        <a:graphic>
          <a:graphicData uri="http://schemas.openxmlformats.org/drawingml/2006/chart">
            <c:chart r:id="rId3"/>
          </a:graphicData>
        </a:graphic>
      </p:graphicFrame>
      <p:sp>
        <p:nvSpPr>
          <p:cNvPr id="281" name="Google Shape;281;p9"/>
          <p:cNvSpPr txBox="1"/>
          <p:nvPr/>
        </p:nvSpPr>
        <p:spPr>
          <a:xfrm>
            <a:off x="1308100" y="4221162"/>
            <a:ext cx="10777537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Рис. 1. 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График зависимости f(с</a:t>
            </a:r>
            <a:r>
              <a:rPr b="0" baseline="-2500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)=τ/ с</a:t>
            </a:r>
            <a:r>
              <a:rPr b="0" baseline="-2500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для дисперсии хитозана, полученной методом инжекции. </a:t>
            </a:r>
            <a:endParaRPr/>
          </a:p>
        </p:txBody>
      </p:sp>
      <p:sp>
        <p:nvSpPr>
          <p:cNvPr id="282" name="Google Shape;282;p9"/>
          <p:cNvSpPr txBox="1"/>
          <p:nvPr/>
        </p:nvSpPr>
        <p:spPr>
          <a:xfrm>
            <a:off x="1165225" y="4870450"/>
            <a:ext cx="10834687" cy="646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Таблица 1.</a:t>
            </a: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Диаметр наночастиц дисперсий хитозана, полученных различными методиками.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  <a:endParaRPr/>
          </a:p>
        </p:txBody>
      </p:sp>
      <p:graphicFrame>
        <p:nvGraphicFramePr>
          <p:cNvPr id="283" name="Google Shape;283;p9"/>
          <p:cNvGraphicFramePr/>
          <p:nvPr/>
        </p:nvGraphicFramePr>
        <p:xfrm>
          <a:off x="1379537" y="53578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{97CBD800-F085-4CBD-A9E9-F120286AF39B}</a:tableStyleId>
              </a:tblPr>
              <a:tblGrid>
                <a:gridCol w="3381375"/>
                <a:gridCol w="3381375"/>
                <a:gridCol w="3381375"/>
              </a:tblGrid>
              <a:tr h="763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Образцы</a:t>
                      </a:r>
                      <a:endParaRPr/>
                    </a:p>
                  </a:txBody>
                  <a:tcPr marT="45725" marB="45725" marR="121875" marL="1218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Метод инжекции</a:t>
                      </a:r>
                      <a:endParaRPr/>
                    </a:p>
                  </a:txBody>
                  <a:tcPr marT="45725" marB="45725" marR="121875" marL="1218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«Метод осаждения»</a:t>
                      </a:r>
                      <a:endParaRPr/>
                    </a:p>
                  </a:txBody>
                  <a:tcPr marT="45725" marB="45725" marR="121875" marL="1218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442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r, нм</a:t>
                      </a:r>
                      <a:endParaRPr/>
                    </a:p>
                  </a:txBody>
                  <a:tcPr marT="45725" marB="45725" marR="121875" marL="1218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20,3</a:t>
                      </a:r>
                      <a:endParaRPr/>
                    </a:p>
                  </a:txBody>
                  <a:tcPr marT="45725" marB="45725" marR="121875" marL="1218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45,1</a:t>
                      </a:r>
                      <a:endParaRPr/>
                    </a:p>
                  </a:txBody>
                  <a:tcPr marT="45725" marB="45725" marR="121875" marL="121875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  <p:sp>
        <p:nvSpPr>
          <p:cNvPr id="284" name="Google Shape;284;p9"/>
          <p:cNvSpPr txBox="1"/>
          <p:nvPr/>
        </p:nvSpPr>
        <p:spPr>
          <a:xfrm>
            <a:off x="10766425" y="6356350"/>
            <a:ext cx="609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Ovr>
    <a:masterClrMapping/>
  </p:clrMapOvr>
  <p:transition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2_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3_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4_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6_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5_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Математика 16 х 9">
  <a:themeElements>
    <a:clrScheme name="Городская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Override1.xml><?xml version="1.0" encoding="utf-8"?>
<a:themeOverride xmlns:a="http://schemas.openxmlformats.org/drawingml/2006/main">
  <a:clrScheme name="ГПН">
    <a:dk1>
      <a:srgbClr val="3C3C3C"/>
    </a:dk1>
    <a:lt1>
      <a:srgbClr val="FFFFFF"/>
    </a:lt1>
    <a:dk2>
      <a:srgbClr val="000000"/>
    </a:dk2>
    <a:lt2>
      <a:srgbClr val="706F6F"/>
    </a:lt2>
    <a:accent1>
      <a:srgbClr val="004077"/>
    </a:accent1>
    <a:accent2>
      <a:srgbClr val="2FB4E9"/>
    </a:accent2>
    <a:accent3>
      <a:srgbClr val="0070BA"/>
    </a:accent3>
    <a:accent4>
      <a:srgbClr val="DADADA"/>
    </a:accent4>
    <a:accent5>
      <a:srgbClr val="AEBD15"/>
    </a:accent5>
    <a:accent6>
      <a:srgbClr val="F7A600"/>
    </a:accent6>
    <a:hlink>
      <a:srgbClr val="0070BA"/>
    </a:hlink>
    <a:folHlink>
      <a:srgbClr val="706F6F"/>
    </a:folHlink>
  </a:clrScheme>
  <a:fontScheme name="Газпром нефть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2018-12-02T09:18:03Z</dcterms:created>
  <dc:creator>Мегаязь Мегаязевич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InternalTags">
    <vt:lpstr/>
  </property>
  <property fmtid="{D5CDD505-2E9C-101B-9397-08002B2CF9AE}" pid="4" name="ContentTypeId">
    <vt:lpstr>0x010100AA3F7D94069FF64A86F7DFF56D60E3BE</vt:lpstr>
  </property>
  <property fmtid="{D5CDD505-2E9C-101B-9397-08002B2CF9AE}" pid="5" name="FeatureTags">
    <vt:lpstr/>
  </property>
  <property fmtid="{D5CDD505-2E9C-101B-9397-08002B2CF9AE}" pid="6" name="LocalizationTags">
    <vt:lpstr/>
  </property>
  <property fmtid="{D5CDD505-2E9C-101B-9397-08002B2CF9AE}" pid="7" name="CampaignTags">
    <vt:lpstr/>
  </property>
  <property fmtid="{D5CDD505-2E9C-101B-9397-08002B2CF9AE}" pid="8" name="ScenarioTags">
    <vt:lpstr/>
  </property>
</Properties>
</file>