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charts/style3.xml" ContentType="application/vnd.ms-office.chartstyle+xml"/>
  <Override PartName="/ppt/slideLayouts/slideLayout3.xml" ContentType="application/vnd.openxmlformats-officedocument.presentationml.slideLayout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s/slide7.xml" ContentType="application/vnd.openxmlformats-officedocument.presentationml.slide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12192000" cy="6858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 snapToObjects="1">
      <p:cViewPr varScale="1">
        <p:scale>
          <a:sx n="153" d="100"/>
          <a:sy n="153" d="100"/>
        </p:scale>
        <p:origin x="1026" y="144"/>
      </p:cViewPr>
      <p:guideLst>
        <p:guide pos="2160" orient="horz"/>
        <p:guide pos="384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presProps" Target="presProps.xml" /><Relationship Id="rId19" Type="http://schemas.openxmlformats.org/officeDocument/2006/relationships/tableStyles" Target="tableStyles.xml" /><Relationship Id="rId20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microsoft.com/office/2011/relationships/chartStyle" Target="style1.xml" /><Relationship Id="rId2" Type="http://schemas.microsoft.com/office/2011/relationships/chartColorStyle" Target="colors1.xml" /><Relationship Id="rId3" Type="http://schemas.openxmlformats.org/officeDocument/2006/relationships/package" Target="../embeddings/Microsoft_Excel_Worksheet1.xlsx" /></Relationships>
</file>

<file path=ppt/charts/_rels/chart2.xml.rels><?xml version="1.0" encoding="UTF-8" standalone="yes"?><Relationships xmlns="http://schemas.openxmlformats.org/package/2006/relationships"><Relationship Id="rId1" Type="http://schemas.microsoft.com/office/2011/relationships/chartStyle" Target="style2.xml" /><Relationship Id="rId2" Type="http://schemas.microsoft.com/office/2011/relationships/chartColorStyle" Target="colors2.xml" /><Relationship Id="rId3" Type="http://schemas.openxmlformats.org/officeDocument/2006/relationships/package" Target="../embeddings/Microsoft_Excel_Worksheet2.xlsx" /></Relationships>
</file>

<file path=ppt/charts/_rels/chart3.xml.rels><?xml version="1.0" encoding="UTF-8" standalone="yes"?><Relationships xmlns="http://schemas.openxmlformats.org/package/2006/relationships"><Relationship Id="rId1" Type="http://schemas.microsoft.com/office/2011/relationships/chartStyle" Target="style3.xml" /><Relationship Id="rId2" Type="http://schemas.microsoft.com/office/2011/relationships/chartColorStyle" Target="colors3.xml" /><Relationship Id="rId3" Type="http://schemas.openxmlformats.org/officeDocument/2006/relationships/package" Target="../embeddings/Microsoft_Excel_Worksheet3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50" b="0" i="0" u="none" strike="noStrike" spc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Время осаждения</a:t>
            </a:r>
            <a:endParaRPr lang="en-US"/>
          </a:p>
        </c:rich>
      </c:tx>
      <c:layout/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5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5101"/>
          <c:y val="0.239413"/>
          <c:w val="0.843253"/>
          <c:h val="0.39247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Значения Y</c:v>
                </c:pt>
              </c:strCache>
            </c:strRef>
          </c:tx>
          <c:spPr bwMode="auto">
            <a:prstGeom prst="rect">
              <a:avLst/>
            </a:prstGeom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 bwMode="auto"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Лист1!$B$2:$B$7</c:f>
              <c:numCache>
                <c:formatCode>General</c:formatCode>
                <c:ptCount val="6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</c:numCache>
            </c:numRef>
          </c:yVal>
          <c:smooth val="1"/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axId val="1132838863"/>
        <c:axId val="867729599"/>
      </c:scatterChart>
      <c:valAx>
        <c:axId val="1132838863"/>
        <c:scaling>
          <c:orientation val="minMax"/>
        </c:scaling>
        <c:delete val="0"/>
        <c:axPos val="b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67729599"/>
        <c:crosses val="autoZero"/>
        <c:crossBetween val="midCat"/>
      </c:valAx>
      <c:valAx>
        <c:axId val="867729599"/>
        <c:scaling>
          <c:orientation val="minMax"/>
          <c:max val="13.000000"/>
          <c:min val="9.000000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32838863"/>
        <c:crosses val="autoZero"/>
        <c:crossBetween val="midCat"/>
        <c:majorUnit val="1.000000"/>
        <c:minorUnit val="0.200000"/>
      </c:valAx>
      <c:spPr bwMode="auto">
        <a:prstGeom prst="rect">
          <a:avLst/>
        </a:prstGeom>
        <a:noFill/>
        <a:ln>
          <a:noFill/>
          <a:bevel/>
        </a:ln>
        <a:effectLst/>
      </c:spPr>
    </c:plotArea>
    <c:plotVisOnly val="1"/>
    <c:dispBlanksAs val="gap"/>
    <c:showDLblsOverMax val="0"/>
  </c:chart>
  <c:spPr bwMode="auto">
    <a:xfrm>
      <a:off x="1099497" y="4865571"/>
      <a:ext cx="4279278" cy="2335902"/>
    </a:xfrm>
    <a:prstGeom prst="rect">
      <a:avLst/>
    </a:prstGeom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50" b="0" i="0" u="none" strike="noStrike" spc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Время осаждения</a:t>
            </a:r>
            <a:endParaRPr lang="en-US"/>
          </a:p>
        </c:rich>
      </c:tx>
      <c:layout/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5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5101"/>
          <c:y val="0.239413"/>
          <c:w val="0.843253"/>
          <c:h val="0.39247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Значения Y</c:v>
                </c:pt>
              </c:strCache>
            </c:strRef>
          </c:tx>
          <c:spPr bwMode="auto">
            <a:prstGeom prst="rect">
              <a:avLst/>
            </a:prstGeom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 bwMode="auto"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Лист1!$B$2:$B$7</c:f>
              <c:numCache>
                <c:formatCode>General</c:formatCode>
                <c:ptCount val="6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12</c:v>
                </c:pt>
                <c:pt idx="4">
                  <c:v>12</c:v>
                </c:pt>
                <c:pt idx="5">
                  <c:v>12</c:v>
                </c:pt>
              </c:numCache>
            </c:numRef>
          </c:yVal>
          <c:smooth val="1"/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axId val="1132838863"/>
        <c:axId val="867729599"/>
      </c:scatterChart>
      <c:valAx>
        <c:axId val="1132838863"/>
        <c:scaling>
          <c:orientation val="minMax"/>
        </c:scaling>
        <c:delete val="0"/>
        <c:axPos val="b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67729599"/>
        <c:crosses val="autoZero"/>
        <c:crossBetween val="midCat"/>
      </c:valAx>
      <c:valAx>
        <c:axId val="867729599"/>
        <c:scaling>
          <c:orientation val="minMax"/>
          <c:max val="13.000000"/>
          <c:min val="9.000000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32838863"/>
        <c:crosses val="autoZero"/>
        <c:crossBetween val="midCat"/>
        <c:majorUnit val="1.000000"/>
        <c:minorUnit val="0.200000"/>
      </c:valAx>
      <c:spPr bwMode="auto">
        <a:prstGeom prst="rect">
          <a:avLst/>
        </a:prstGeom>
        <a:noFill/>
        <a:ln>
          <a:noFill/>
        </a:ln>
        <a:effectLst/>
      </c:spPr>
    </c:plotArea>
    <c:plotVisOnly val="1"/>
    <c:dispBlanksAs val="gap"/>
    <c:showDLblsOverMax val="0"/>
  </c:chart>
  <c:spPr bwMode="auto">
    <a:xfrm>
      <a:off x="7005087" y="4897484"/>
      <a:ext cx="4279278" cy="2335902"/>
    </a:xfrm>
    <a:prstGeom prst="rect">
      <a:avLst/>
    </a:prstGeom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50" b="0" i="0" u="none" strike="noStrike" spc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50" b="0" i="0" u="none" strike="noStrike"/>
              <a:t>Время процесса коагуляции для очистки воды от взвешенных частиц с применением флокулянта и без</a:t>
            </a:r>
            <a:endParaRPr lang="ru-RU"/>
          </a:p>
        </c:rich>
      </c:tx>
      <c:layout>
        <c:manualLayout>
          <c:xMode val="edge"/>
          <c:yMode val="edge"/>
          <c:x val="0.126235"/>
          <c:y val="0.000970"/>
        </c:manualLayout>
      </c:layout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50" b="0" i="0" u="none" strike="noStrike" spc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054248"/>
          <c:y val="0.107895"/>
          <c:w val="0.931690"/>
          <c:h val="0.7674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 xml:space="preserve">Водопроводная вода(контроль)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accent1">
                <a:alpha val="97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 xml:space="preserve">Al2(SO4)3 Без флокулянта</c:v>
                </c:pt>
                <c:pt idx="1">
                  <c:v xml:space="preserve">Al2(SO4)3 C флокулянтом</c:v>
                </c:pt>
                <c:pt idx="2">
                  <c:v xml:space="preserve">FeCl3 Без флокулянта</c:v>
                </c:pt>
                <c:pt idx="3">
                  <c:v xml:space="preserve">FeCl3 c флокулянтом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4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Глина</c:v>
                </c:pt>
              </c:strCache>
            </c:strRef>
          </c:tx>
          <c:spPr bwMode="auto">
            <a:prstGeom prst="rect">
              <a:avLst/>
            </a:prstGeom>
            <a:solidFill>
              <a:srgbClr val="C85C1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 xml:space="preserve">Al2(SO4)3 Без флокулянта</c:v>
                </c:pt>
                <c:pt idx="1">
                  <c:v xml:space="preserve">Al2(SO4)3 C флокулянтом</c:v>
                </c:pt>
                <c:pt idx="2">
                  <c:v xml:space="preserve">FeCl3 Без флокулянта</c:v>
                </c:pt>
                <c:pt idx="3">
                  <c:v xml:space="preserve">FeCl3 c флокулянтом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</c:v>
                </c:pt>
                <c:pt idx="1">
                  <c:v>3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Мел</c:v>
                </c:pt>
              </c:strCache>
            </c:strRef>
          </c:tx>
          <c:spPr bwMode="auto"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 xml:space="preserve">Al2(SO4)3 Без флокулянта</c:v>
                </c:pt>
                <c:pt idx="1">
                  <c:v xml:space="preserve">Al2(SO4)3 C флокулянтом</c:v>
                </c:pt>
                <c:pt idx="2">
                  <c:v xml:space="preserve">FeCl3 Без флокулянта</c:v>
                </c:pt>
                <c:pt idx="3">
                  <c:v xml:space="preserve">FeCl3 c флокулянтом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9</c:v>
                </c:pt>
                <c:pt idx="1">
                  <c:v>3</c:v>
                </c:pt>
                <c:pt idx="2">
                  <c:v>9</c:v>
                </c:pt>
                <c:pt idx="3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 xml:space="preserve">Вода из озера</c:v>
                </c:pt>
              </c:strCache>
            </c:strRef>
          </c:tx>
          <c:spPr bwMode="auto">
            <a:prstGeom prst="rect">
              <a:avLst/>
            </a:prstGeom>
            <a:solidFill>
              <a:srgbClr val="A0C0B7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 xml:space="preserve">Al2(SO4)3 Без флокулянта</c:v>
                </c:pt>
                <c:pt idx="1">
                  <c:v xml:space="preserve">Al2(SO4)3 C флокулянтом</c:v>
                </c:pt>
                <c:pt idx="2">
                  <c:v xml:space="preserve">FeCl3 Без флокулянта</c:v>
                </c:pt>
                <c:pt idx="3">
                  <c:v xml:space="preserve">FeCl3 c флокулянтом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13</c:v>
                </c:pt>
                <c:pt idx="1">
                  <c:v>5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0"/>
        </c:dLbls>
        <c:gapWidth val="219"/>
        <c:overlap val="-27"/>
        <c:axId val="161165455"/>
        <c:axId val="709549247"/>
      </c:barChart>
      <c:catAx>
        <c:axId val="16116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 bwMode="auto">
          <a:prstGeom prst="rect">
            <a:avLst/>
          </a:prstGeom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9549247"/>
        <c:crosses val="autoZero"/>
        <c:auto val="1"/>
        <c:lblAlgn val="ctr"/>
        <c:lblOffset val="100"/>
        <c:noMultiLvlLbl val="0"/>
      </c:catAx>
      <c:valAx>
        <c:axId val="709549247"/>
        <c:scaling>
          <c:orientation val="minMax"/>
        </c:scaling>
        <c:delete val="0"/>
        <c:axPos val="l"/>
        <c:majorGridlines>
          <c:spPr bwMode="auto">
            <a:prstGeom prst="rect">
              <a:avLst/>
            </a:prstGeom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 bwMode="auto">
          <a:prstGeom prst="rect">
            <a:avLst/>
          </a:prstGeom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1165455"/>
        <c:crosses val="autoZero"/>
        <c:crossBetween val="between"/>
      </c:valAx>
      <c:spPr bwMode="auto">
        <a:prstGeom prst="rect">
          <a:avLst/>
        </a:prstGeom>
        <a:noFill/>
        <a:ln>
          <a:noFill/>
        </a:ln>
        <a:effectLst/>
      </c:spPr>
    </c:plotArea>
    <c:legend>
      <c:legendPos val="b"/>
      <c:layout/>
      <c:overlay val="0"/>
      <c:spPr bwMode="auto">
        <a:prstGeom prst="rect">
          <a:avLst/>
        </a:prstGeom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 bwMode="auto">
    <a:xfrm>
      <a:off x="1852205" y="1371568"/>
      <a:ext cx="8010122" cy="5259743"/>
    </a:xfrm>
    <a:prstGeom prst="rect">
      <a:avLst/>
    </a:prstGeom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5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2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5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 bwMode="auto">
      <a:prstGeom prst="rect">
        <a:avLst/>
      </a:prstGeom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dk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5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2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2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5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2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5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 bwMode="auto">
      <a:prstGeom prst="rect">
        <a:avLst/>
      </a:prstGeom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0"/>
    <cs:effectRef idx="0"/>
    <cs:fontRef idx="minor">
      <a:schemeClr val="dk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dataTable>
  <cs:down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5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200"/>
  </cs:trendlineLabel>
  <cs:upBar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2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5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categoryAxis>
  <cs:chartArea>
    <cs:lnRef idx="0"/>
    <cs:fillRef idx="0"/>
    <cs:effectRef idx="0"/>
    <cs:fontRef idx="minor">
      <a:schemeClr val="tx1"/>
    </cs:fontRef>
    <cs:spPr bwMode="auto">
      <a:prstGeom prst="rect">
        <a:avLst/>
      </a:prstGeom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5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 bwMode="auto">
      <a:prstGeom prst="rect">
        <a:avLst/>
      </a:prstGeom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 bwMode="auto">
      <a:prstGeom prst="rect">
        <a:avLst/>
      </a:prstGeom>
      <a:ln w="9525">
        <a:solidFill>
          <a:schemeClr val="phClr"/>
        </a:solidFill>
      </a:ln>
    </cs:spPr>
  </cs:dataPointMarker>
  <cs:dataPointWireframe>
    <cs:lnRef idx="0">
      <cs:styleClr val="auto"/>
    </cs:lnRef>
    <cs:fillRef idx="1"/>
    <cs:effectRef idx="0"/>
    <cs:fontRef idx="minor">
      <a:schemeClr val="tx1"/>
    </cs:fontRef>
    <cs:spPr bwMode="auto">
      <a:prstGeom prst="rect">
        <a:avLst/>
      </a:prstGeom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 bwMode="auto">
      <a:prstGeom prst="rect">
        <a:avLst/>
      </a:prstGeom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200"/>
  </cs:dataTable>
  <cs:down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seriesAxis>
  <cs:seriesLine>
    <cs:lnRef idx="0"/>
    <cs:fillRef idx="0"/>
    <cs:effectRef idx="0"/>
    <cs:fontRef idx="minor">
      <a:schemeClr val="tx1"/>
    </cs:fontRef>
    <cs:spPr bwMode="auto">
      <a:prstGeom prst="rect">
        <a:avLst/>
      </a:prstGeom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50" b="0" spc="0"/>
  </cs:title>
  <cs:trendline>
    <cs:lnRef idx="0">
      <cs:styleClr val="auto"/>
    </cs:lnRef>
    <cs:fillRef idx="0"/>
    <cs:effectRef idx="0"/>
    <cs:fontRef idx="minor">
      <a:schemeClr val="tx1"/>
    </cs:fontRef>
    <cs:spPr bwMode="auto">
      <a:prstGeom prst="rect">
        <a:avLst/>
      </a:prstGeom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200"/>
  </cs:trendlineLabel>
  <cs:upBar>
    <cs:lnRef idx="0"/>
    <cs:fillRef idx="0"/>
    <cs:effectRef idx="0"/>
    <cs:fontRef idx="minor">
      <a:schemeClr val="dk1"/>
    </cs:fontRef>
    <cs:spPr bwMode="auto">
      <a:prstGeom prst="rect">
        <a:avLst/>
      </a:prstGeom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200"/>
  </cs:valueAxis>
  <cs:wall>
    <cs:lnRef idx="0"/>
    <cs:fillRef idx="0"/>
    <cs:effectRef idx="0"/>
    <cs:fontRef idx="minor">
      <a:schemeClr val="tx1"/>
    </cs:fontRef>
    <cs:spPr bwMode="auto">
      <a:prstGeom prst="rect">
        <a:avLst/>
      </a:prstGeom>
      <a:noFill/>
      <a:ln>
        <a:noFill/>
      </a:ln>
    </cs:spPr>
  </cs:wall>
  <cs:dataPointMarkerLayout symbol="circle" size="5"/>
</cs:chartStyle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BA3C7AB-4EBE-5243-BCCE-BF73CC598E8E}" type="datetime1">
              <a:rPr lang="ru-RU"/>
              <a:t/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58C3015-9F1D-6547-9FB4-FEDB935E8037}" type="datetime1">
              <a:rPr lang="ru-RU"/>
              <a:t/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77A374F-A901-2B40-8A51-15D5EE38E77D}" type="datetime1">
              <a:rPr lang="ru-RU"/>
              <a:t/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87E0BB1-878A-1247-914C-1D2AD522FCB6}" type="datetime1">
              <a:rPr lang="ru-RU"/>
              <a:t/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A79EFCC-1A36-AF4B-9AF2-42D746DA8307}" type="datetime1">
              <a:rPr lang="ru-RU"/>
              <a:t/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5D76F8B-762D-0642-B6F3-1BB3D2894F8F}" type="datetime1">
              <a:rPr lang="ru-RU"/>
              <a:t/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FAEFF7-6439-1743-BAC6-A7B037A95136}" type="datetime1">
              <a:rPr lang="ru-RU"/>
              <a:t/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791E78A-4A00-AF46-95A0-F6AC662A5E77}" type="datetime1">
              <a:rPr lang="ru-RU"/>
              <a:t/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4928CE-FCE3-144B-BCD3-9348C8FA9BE9}" type="datetime1">
              <a:rPr lang="ru-RU"/>
              <a:t/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012E7D7-8D10-5846-84A8-61FBE2191AB6}" type="datetime1">
              <a:rPr lang="ru-RU"/>
              <a:t/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930A591-E3C7-374E-92E3-A25E29FA65B2}" type="datetime1">
              <a:rPr lang="ru-RU"/>
              <a:t/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471054-3AD0-574B-A07A-95D382128261}" type="datetime1">
              <a:rPr lang="ru-RU"/>
              <a:t/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2D63C9-515C-864D-8DAE-4A401FF847DC}" type="slidenum">
              <a:rPr/>
              <a:t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chart" Target="../charts/chart3.xml" 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hyperlink" Target="https://stowater.com/stati/ochistka-vodyi-koagulyacziej-filtracziej.html" TargetMode="External"/><Relationship Id="rId5" Type="http://schemas.openxmlformats.org/officeDocument/2006/relationships/hyperlink" Target="https://education.nationalgeographic.org/resource/marine-pollution/" TargetMode="External"/><Relationship Id="rId6" Type="http://schemas.openxmlformats.org/officeDocument/2006/relationships/hyperlink" Target="https://www.nbcrs.org/regions/omskaya-oblast/sostoyanie-okruzhayushchey-sredy" TargetMode="Externa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6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chart" Target="../charts/chart1.xml" /><Relationship Id="rId7" Type="http://schemas.openxmlformats.org/officeDocument/2006/relationships/chart" Target="../charts/chart2.xml" 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23.png"/>
          <p:cNvPicPr>
            <a:picLocks noChangeAspect="1"/>
          </p:cNvPicPr>
          <p:nvPr/>
        </p:nvPicPr>
        <p:blipFill>
          <a:blip r:embed="rId2"/>
          <a:srcRect l="15253" t="0" r="0" b="2361"/>
          <a:stretch/>
        </p:blipFill>
        <p:spPr bwMode="auto">
          <a:xfrm>
            <a:off x="0" y="-18224"/>
            <a:ext cx="9584922" cy="6896101"/>
          </a:xfrm>
          <a:prstGeom prst="rect">
            <a:avLst/>
          </a:prstGeom>
        </p:spPr>
      </p:pic>
      <p:sp>
        <p:nvSpPr>
          <p:cNvPr id="26" name="Прямоугольный треугольник 25"/>
          <p:cNvSpPr/>
          <p:nvPr/>
        </p:nvSpPr>
        <p:spPr bwMode="auto">
          <a:xfrm flipH="1">
            <a:off x="10841004" y="161813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ctrTitle"/>
          </p:nvPr>
        </p:nvSpPr>
        <p:spPr bwMode="auto">
          <a:xfrm>
            <a:off x="-287188" y="-504015"/>
            <a:ext cx="3648405" cy="1700808"/>
          </a:xfrm>
        </p:spPr>
        <p:txBody>
          <a:bodyPr>
            <a:normAutofit/>
          </a:bodyPr>
          <a:lstStyle/>
          <a:p>
            <a:pPr algn="r">
              <a:defRPr/>
            </a:pPr>
            <a:r>
              <a:rPr lang="ru-RU" sz="3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Политех-2025</a:t>
            </a:r>
            <a:endParaRPr lang="ru-RU" sz="3600" b="1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3881048" y="533242"/>
            <a:ext cx="4248344" cy="861769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XI Международная научно-практическая конференция школьников</a:t>
            </a:r>
            <a:endParaRPr/>
          </a:p>
          <a:p>
            <a:pPr>
              <a:defRPr/>
            </a:pPr>
            <a:r>
              <a:rPr lang="ru-RU" sz="16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«Политех-2025»</a:t>
            </a:r>
            <a:r>
              <a:rPr lang="ru-RU" sz="1300" b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130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19 апреля 2025 г., Омск</a:t>
            </a:r>
            <a:endParaRPr/>
          </a:p>
        </p:txBody>
      </p:sp>
      <p:sp>
        <p:nvSpPr>
          <p:cNvPr id="7" name="Прямоугольник 2"/>
          <p:cNvSpPr/>
          <p:nvPr/>
        </p:nvSpPr>
        <p:spPr bwMode="auto">
          <a:xfrm>
            <a:off x="108950" y="2587937"/>
            <a:ext cx="10097691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b="1">
                <a:latin typeface="Arial"/>
                <a:cs typeface="Arial"/>
              </a:rPr>
              <a:t>Секция:  </a:t>
            </a:r>
            <a:endParaRPr/>
          </a:p>
          <a:p>
            <a:pPr>
              <a:tabLst>
                <a:tab pos="3048000" algn="l"/>
              </a:tabLst>
              <a:defRPr/>
            </a:pPr>
            <a:r>
              <a:rPr lang="ru-RU" sz="1600">
                <a:latin typeface="Arial"/>
                <a:cs typeface="Arial"/>
              </a:rPr>
              <a:t>Химия</a:t>
            </a:r>
            <a:endParaRPr/>
          </a:p>
          <a:p>
            <a:pPr>
              <a:tabLst>
                <a:tab pos="3048000" algn="l"/>
              </a:tabLst>
              <a:defRPr/>
            </a:pPr>
            <a:endParaRPr lang="ru-RU" b="1">
              <a:latin typeface="Arial"/>
              <a:cs typeface="Arial"/>
            </a:endParaRPr>
          </a:p>
          <a:p>
            <a:pPr>
              <a:spcAft>
                <a:spcPts val="1200"/>
              </a:spcAft>
              <a:tabLst>
                <a:tab pos="3048000" algn="l"/>
              </a:tabLst>
              <a:defRPr/>
            </a:pPr>
            <a:endParaRPr lang="ru-RU" sz="1600" b="1">
              <a:latin typeface="Arial"/>
              <a:cs typeface="Arial"/>
            </a:endParaRPr>
          </a:p>
          <a:p>
            <a:pPr>
              <a:spcAft>
                <a:spcPts val="1200"/>
              </a:spcAft>
              <a:tabLst>
                <a:tab pos="3048000" algn="l"/>
              </a:tabLst>
              <a:defRPr/>
            </a:pPr>
            <a:r>
              <a:rPr lang="ru-RU" sz="1600" b="1">
                <a:latin typeface="Arial"/>
                <a:cs typeface="Arial"/>
              </a:rPr>
              <a:t>Город (регион):</a:t>
            </a:r>
            <a:r>
              <a:rPr lang="ru-RU" sz="1600">
                <a:latin typeface="Arial"/>
                <a:cs typeface="Arial"/>
              </a:rPr>
              <a:t>	 Омск, Омская область</a:t>
            </a:r>
            <a:endParaRPr lang="ru-RU" sz="1600">
              <a:highlight>
                <a:srgbClr val="FFFF00"/>
              </a:highlight>
              <a:latin typeface="Arial"/>
              <a:cs typeface="Arial"/>
            </a:endParaRPr>
          </a:p>
          <a:p>
            <a:pPr>
              <a:tabLst>
                <a:tab pos="3048000" algn="l"/>
              </a:tabLst>
              <a:defRPr/>
            </a:pPr>
            <a:r>
              <a:rPr lang="ru-RU" sz="1600" b="1">
                <a:latin typeface="Arial"/>
                <a:cs typeface="Arial"/>
              </a:rPr>
              <a:t>Общеобразовательная </a:t>
            </a:r>
            <a:endParaRPr/>
          </a:p>
          <a:p>
            <a:pPr>
              <a:spcAft>
                <a:spcPts val="1200"/>
              </a:spcAft>
              <a:tabLst>
                <a:tab pos="3048000" algn="l"/>
              </a:tabLst>
              <a:defRPr/>
            </a:pPr>
            <a:r>
              <a:rPr lang="ru-RU" sz="1600" b="1">
                <a:latin typeface="Arial"/>
                <a:cs typeface="Arial"/>
              </a:rPr>
              <a:t>организация:</a:t>
            </a:r>
            <a:r>
              <a:rPr lang="ru-RU" sz="1600">
                <a:latin typeface="Arial"/>
                <a:cs typeface="Arial"/>
              </a:rPr>
              <a:t> 	 АНОО «</a:t>
            </a:r>
            <a:r>
              <a:rPr lang="ru-RU" sz="1600">
                <a:latin typeface="Arial"/>
                <a:cs typeface="Arial"/>
              </a:rPr>
              <a:t>Школа«Видергебурт</a:t>
            </a:r>
            <a:r>
              <a:rPr lang="ru-RU" sz="1600">
                <a:latin typeface="Arial"/>
                <a:cs typeface="Arial"/>
              </a:rPr>
              <a:t>»(Возрождение)</a:t>
            </a:r>
            <a:endParaRPr lang="ru-RU" sz="1600">
              <a:highlight>
                <a:srgbClr val="FFFF00"/>
              </a:highlight>
              <a:latin typeface="Arial"/>
              <a:cs typeface="Arial"/>
            </a:endParaRPr>
          </a:p>
          <a:p>
            <a:pPr>
              <a:spcAft>
                <a:spcPts val="1200"/>
              </a:spcAft>
              <a:tabLst>
                <a:tab pos="3048000" algn="l"/>
              </a:tabLst>
              <a:defRPr/>
            </a:pPr>
            <a:r>
              <a:rPr lang="ru-RU" sz="1600" b="1">
                <a:latin typeface="Arial"/>
                <a:cs typeface="Arial"/>
              </a:rPr>
              <a:t>Руководитель проекта</a:t>
            </a:r>
            <a:r>
              <a:rPr lang="en-US" sz="1600" b="1">
                <a:latin typeface="Arial"/>
                <a:cs typeface="Arial"/>
              </a:rPr>
              <a:t>:</a:t>
            </a:r>
            <a:r>
              <a:rPr lang="ru-RU" sz="1600" b="1">
                <a:latin typeface="Arial"/>
                <a:cs typeface="Arial"/>
              </a:rPr>
              <a:t> </a:t>
            </a:r>
            <a:r>
              <a:rPr lang="en-US" sz="1600" b="1">
                <a:latin typeface="Arial"/>
                <a:cs typeface="Arial"/>
              </a:rPr>
              <a:t>	</a:t>
            </a:r>
            <a:r>
              <a:rPr lang="ru-RU" sz="1600">
                <a:latin typeface="Arial"/>
                <a:cs typeface="Arial"/>
              </a:rPr>
              <a:t> Пахорукова Ольга Борисовна, учитель химии</a:t>
            </a:r>
            <a:endParaRPr/>
          </a:p>
          <a:p>
            <a:pPr>
              <a:tabLst>
                <a:tab pos="3048000" algn="l"/>
              </a:tabLst>
              <a:defRPr/>
            </a:pPr>
            <a:r>
              <a:rPr lang="ru-RU" sz="1600" b="1">
                <a:latin typeface="Arial"/>
                <a:cs typeface="Arial"/>
              </a:rPr>
              <a:t>Состав группы</a:t>
            </a:r>
            <a:r>
              <a:rPr lang="en-US" sz="1600" b="1">
                <a:latin typeface="Arial"/>
                <a:cs typeface="Arial"/>
              </a:rPr>
              <a:t>:</a:t>
            </a:r>
            <a:r>
              <a:rPr lang="ru-RU" sz="1600" b="1">
                <a:latin typeface="Arial"/>
                <a:cs typeface="Arial"/>
              </a:rPr>
              <a:t>	 </a:t>
            </a:r>
            <a:r>
              <a:rPr lang="ru-RU" sz="1600">
                <a:latin typeface="Arial"/>
                <a:cs typeface="Arial"/>
              </a:rPr>
              <a:t>Кузнецов Илья Андреевич</a:t>
            </a:r>
            <a:endParaRPr/>
          </a:p>
          <a:p>
            <a:pPr>
              <a:tabLst>
                <a:tab pos="3048000" algn="l"/>
              </a:tabLst>
              <a:defRPr/>
            </a:pPr>
            <a:endParaRPr lang="ru-RU" sz="1600">
              <a:latin typeface="Arial"/>
              <a:cs typeface="Arial"/>
            </a:endParaRPr>
          </a:p>
          <a:p>
            <a:pPr>
              <a:tabLst>
                <a:tab pos="3048000" algn="l"/>
              </a:tabLst>
              <a:defRPr/>
            </a:pPr>
            <a:r>
              <a:rPr lang="ru-RU" sz="2000">
                <a:latin typeface="Arial"/>
                <a:cs typeface="Arial"/>
              </a:rPr>
              <a:t>	</a:t>
            </a:r>
            <a:endParaRPr lang="en-US" sz="2000">
              <a:latin typeface="Arial"/>
              <a:cs typeface="Arial"/>
            </a:endParaRPr>
          </a:p>
          <a:p>
            <a:pPr>
              <a:tabLst>
                <a:tab pos="3048000" algn="l"/>
              </a:tabLst>
              <a:defRPr/>
            </a:pPr>
            <a:endParaRPr lang="ru-RU" sz="2000" b="1">
              <a:latin typeface="Times New Roman"/>
              <a:cs typeface="Times New Roman"/>
            </a:endParaRPr>
          </a:p>
        </p:txBody>
      </p:sp>
      <p:pic>
        <p:nvPicPr>
          <p:cNvPr id="22" name="Рисунок 21" descr="1.png"/>
          <p:cNvPicPr>
            <a:picLocks noChangeAspect="1"/>
          </p:cNvPicPr>
          <p:nvPr/>
        </p:nvPicPr>
        <p:blipFill>
          <a:blip r:embed="rId3"/>
          <a:srcRect l="12223" t="0" r="0" b="0"/>
          <a:stretch/>
        </p:blipFill>
        <p:spPr bwMode="auto">
          <a:xfrm>
            <a:off x="-25945" y="1627017"/>
            <a:ext cx="4197112" cy="812757"/>
          </a:xfrm>
          <a:prstGeom prst="rect">
            <a:avLst/>
          </a:prstGeom>
        </p:spPr>
      </p:pic>
      <p:sp>
        <p:nvSpPr>
          <p:cNvPr id="25" name="Прямоугольник 2"/>
          <p:cNvSpPr/>
          <p:nvPr/>
        </p:nvSpPr>
        <p:spPr bwMode="auto">
          <a:xfrm>
            <a:off x="17945" y="1693836"/>
            <a:ext cx="39618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000" b="1">
                <a:solidFill>
                  <a:schemeClr val="bg1"/>
                </a:solidFill>
                <a:latin typeface="Times New Roman"/>
                <a:cs typeface="Times New Roman"/>
              </a:rPr>
              <a:t>КОАГУЛЯЦИЯ, КАК МЕТОД ОЧИСТКИ ВОДЫ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6774" y="1809749"/>
            <a:ext cx="15830385" cy="72836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>
              <a:defRPr/>
            </a:pPr>
            <a:endParaRPr lang="ru-RU"/>
          </a:p>
        </p:txBody>
      </p:sp>
      <p:graphicFrame>
        <p:nvGraphicFramePr>
          <p:cNvPr id="6" name="Диаграмма 5"/>
          <p:cNvGraphicFramePr>
            <a:graphicFrameLocks xmlns:a="http://schemas.openxmlformats.org/drawingml/2006/main"/>
          </p:cNvGraphicFramePr>
          <p:nvPr/>
        </p:nvGraphicFramePr>
        <p:xfrm>
          <a:off x="1852205" y="1371568"/>
          <a:ext cx="8010122" cy="5259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 bwMode="auto">
          <a:xfrm>
            <a:off x="1784754" y="1291543"/>
            <a:ext cx="641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1200"/>
              <a:t>Время, мин</a:t>
            </a:r>
            <a:endParaRPr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651148" y="1822971"/>
            <a:ext cx="887505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latin typeface="Arial"/>
                <a:cs typeface="Arial"/>
              </a:rPr>
              <a:t>Результаты проекта:</a:t>
            </a:r>
            <a:endParaRPr/>
          </a:p>
          <a:p>
            <a:pPr>
              <a:defRPr/>
            </a:pPr>
            <a:r>
              <a:rPr lang="ru-RU" sz="2000" b="0" i="0" u="none" strike="noStrike">
                <a:solidFill>
                  <a:srgbClr val="000000"/>
                </a:solidFill>
              </a:rPr>
              <a:t>Мной были получены: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>
                <a:solidFill>
                  <a:srgbClr val="000000"/>
                </a:solidFill>
                <a:cs typeface="Arial"/>
              </a:rPr>
              <a:t> Зависимость времени коагуляции от концентрации коагулянта (для обоих коагулянтов). В обоих случаях, время коагуляции одинаковое для всех образцов с разной концентрацией. Среднее значение: для сульфата алюминия – 11,6 минут</a:t>
            </a:r>
            <a:r>
              <a:rPr lang="en-US" sz="2000">
                <a:solidFill>
                  <a:srgbClr val="000000"/>
                </a:solidFill>
                <a:cs typeface="Arial"/>
              </a:rPr>
              <a:t>;</a:t>
            </a:r>
            <a:r>
              <a:rPr lang="ru-RU" sz="2000">
                <a:solidFill>
                  <a:srgbClr val="000000"/>
                </a:solidFill>
                <a:cs typeface="Arial"/>
              </a:rPr>
              <a:t> для хлорида железа </a:t>
            </a:r>
            <a:r>
              <a:rPr lang="en-US" sz="2000">
                <a:solidFill>
                  <a:srgbClr val="000000"/>
                </a:solidFill>
                <a:cs typeface="Arial"/>
              </a:rPr>
              <a:t>(III</a:t>
            </a:r>
            <a:r>
              <a:rPr lang="ru-RU" sz="2000">
                <a:solidFill>
                  <a:srgbClr val="000000"/>
                </a:solidFill>
                <a:cs typeface="Arial"/>
              </a:rPr>
              <a:t>) </a:t>
            </a:r>
            <a:r>
              <a:rPr lang="en-US" sz="2000">
                <a:solidFill>
                  <a:srgbClr val="000000"/>
                </a:solidFill>
                <a:cs typeface="Arial"/>
              </a:rPr>
              <a:t>– 11,8 </a:t>
            </a:r>
            <a:r>
              <a:rPr lang="ru-RU" sz="2000">
                <a:solidFill>
                  <a:srgbClr val="000000"/>
                </a:solidFill>
                <a:cs typeface="Arial"/>
              </a:rPr>
              <a:t>минут.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>
                <a:solidFill>
                  <a:srgbClr val="000000"/>
                </a:solidFill>
                <a:cs typeface="Arial"/>
              </a:rPr>
              <a:t> Диаграмма времени коагуляции разных образцов с флокулянтом и без разными коагулянтами. Среднее время для образцов без флокулянта - 10,75 минут</a:t>
            </a:r>
            <a:r>
              <a:rPr lang="en-US" sz="2000">
                <a:solidFill>
                  <a:srgbClr val="000000"/>
                </a:solidFill>
                <a:cs typeface="Arial"/>
              </a:rPr>
              <a:t>;</a:t>
            </a:r>
            <a:r>
              <a:rPr lang="ru-RU" sz="2000">
                <a:solidFill>
                  <a:srgbClr val="000000"/>
                </a:solidFill>
                <a:cs typeface="Arial"/>
              </a:rPr>
              <a:t> для образцов с флокулянтом – 3,625, что меньше в 2,97 раза</a:t>
            </a:r>
            <a:endParaRPr lang="ru-RU" sz="2000" b="1">
              <a:cs typeface="Arial"/>
            </a:endParaRPr>
          </a:p>
          <a:p>
            <a:pPr>
              <a:defRPr/>
            </a:pPr>
            <a:endParaRPr lang="ru-RU" b="1">
              <a:latin typeface="Arial"/>
              <a:cs typeface="Arial"/>
            </a:endParaRPr>
          </a:p>
          <a:p>
            <a:pPr>
              <a:defRPr/>
            </a:pPr>
            <a:endParaRPr lang="ru-RU" b="1">
              <a:latin typeface="Arial"/>
              <a:cs typeface="Arial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651148" y="1822971"/>
            <a:ext cx="887505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latin typeface="Arial"/>
                <a:cs typeface="Arial"/>
              </a:rPr>
              <a:t>Выводы: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>
                <a:solidFill>
                  <a:srgbClr val="000000"/>
                </a:solidFill>
              </a:rPr>
              <a:t>Между концентрацией коагулянта и скоростью коагуляции не было найдено зависимости. Количество коагулянта нужно подбирать исходя из количества загрязнителя.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0" i="0" u="none" strike="noStrike">
                <a:solidFill>
                  <a:srgbClr val="000000"/>
                </a:solidFill>
              </a:rPr>
              <a:t>Соли алюминия и железа показали одинаковые результаты. Поэтому выбор коагулянта будет зависеть от других параметров.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0" i="0" u="none" strike="noStrike">
                <a:solidFill>
                  <a:srgbClr val="000000"/>
                </a:solidFill>
              </a:rPr>
              <a:t>Применение флокулянта действительно ускоряет процесс коагуляции. При использовании крахмала в качестве флокулянта я добился ускорения в 2,97 раза</a:t>
            </a:r>
            <a:endParaRPr/>
          </a:p>
          <a:p>
            <a:pPr marL="457200" indent="-457200">
              <a:buFont typeface="+mj-lt"/>
              <a:buAutoNum type="arabicPeriod"/>
              <a:defRPr/>
            </a:pPr>
            <a:endParaRPr lang="ru-RU" sz="2000" b="0" i="0" u="none" strike="noStrike">
              <a:solidFill>
                <a:srgbClr val="000000"/>
              </a:solidFill>
            </a:endParaRPr>
          </a:p>
          <a:p>
            <a:pPr>
              <a:defRPr/>
            </a:pPr>
            <a:r>
              <a:rPr lang="ru-RU" sz="2000" b="0" i="0" u="none" strike="noStrike">
                <a:solidFill>
                  <a:srgbClr val="000000"/>
                </a:solidFill>
              </a:rPr>
              <a:t>	Коагуляция действительно эффективна при очистке воды от мелких частиц и взвесей. Была произведена очистка воды от взвесей мела, глины и микроорганизмов и водорослей. Учитывая доступность этого метода очистки, его использование будет полезно для очистки питьевой воды, сточных вод, воды в бассейнах</a:t>
            </a:r>
            <a:endParaRPr lang="ru-RU" sz="2000" b="1">
              <a:cs typeface="Arial"/>
            </a:endParaRPr>
          </a:p>
          <a:p>
            <a:pPr>
              <a:defRPr/>
            </a:pPr>
            <a:endParaRPr lang="ru-RU" b="1">
              <a:latin typeface="Arial"/>
              <a:cs typeface="Arial"/>
            </a:endParaRPr>
          </a:p>
          <a:p>
            <a:pPr>
              <a:defRPr/>
            </a:pPr>
            <a:endParaRPr lang="ru-RU" b="1">
              <a:latin typeface="Arial"/>
              <a:cs typeface="Arial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1199872" y="1672045"/>
            <a:ext cx="8875059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defRPr/>
            </a:pPr>
            <a:r>
              <a:rPr lang="ru-RU" sz="1600" b="1">
                <a:cs typeface="Arial"/>
              </a:rPr>
              <a:t>Список использованной литературы:</a:t>
            </a:r>
            <a:endParaRPr/>
          </a:p>
          <a:p>
            <a:pPr algn="just">
              <a:spcBef>
                <a:spcPts val="600"/>
              </a:spcBef>
              <a:defRPr/>
            </a:pPr>
            <a:r>
              <a:rPr lang="ru-RU" sz="1600">
                <a:cs typeface="Arial"/>
              </a:rPr>
              <a:t>Терехов Л. Д. </a:t>
            </a:r>
            <a:r>
              <a:rPr lang="ru-RU" sz="1600">
                <a:cs typeface="Arial"/>
              </a:rPr>
              <a:t>Воловник</a:t>
            </a:r>
            <a:r>
              <a:rPr lang="ru-RU" sz="1600">
                <a:cs typeface="Arial"/>
              </a:rPr>
              <a:t> Г. И. – Методы очистки воды : </a:t>
            </a:r>
            <a:r>
              <a:rPr lang="ru-RU" sz="1600"/>
              <a:t>учеб. пособие / В. М. Рябков ; Инфра-</a:t>
            </a:r>
            <a:r>
              <a:rPr lang="ru-RU" sz="1600"/>
              <a:t>Инжененрия</a:t>
            </a:r>
            <a:r>
              <a:rPr lang="ru-RU" sz="1600"/>
              <a:t>.  2023. – 321 с. – ISBN </a:t>
            </a:r>
            <a:r>
              <a:rPr lang="ru-RU" sz="1600" b="0" i="0">
                <a:solidFill>
                  <a:srgbClr val="13192E"/>
                </a:solidFill>
                <a:latin typeface="ALS Sirius"/>
              </a:rPr>
              <a:t>978-5-9729-1280-3</a:t>
            </a:r>
            <a:r>
              <a:rPr lang="ru-RU" sz="1600"/>
              <a:t>.</a:t>
            </a:r>
            <a:endParaRPr lang="en-US" sz="1600">
              <a:cs typeface="Arial"/>
            </a:endParaRPr>
          </a:p>
          <a:p>
            <a:pPr algn="just">
              <a:spcBef>
                <a:spcPts val="600"/>
              </a:spcBef>
              <a:defRPr/>
            </a:pPr>
            <a:r>
              <a:rPr lang="ru-RU" sz="1600">
                <a:cs typeface="Arial"/>
              </a:rPr>
              <a:t>Черкашина Г. А. Коагуляция воды: методические рекомендации / Черкашина Г. А. - Томск</a:t>
            </a:r>
            <a:r>
              <a:rPr lang="ru-RU" sz="1600"/>
              <a:t> : [б. и.], 2017</a:t>
            </a:r>
            <a:endParaRPr/>
          </a:p>
          <a:p>
            <a:pPr algn="just">
              <a:spcBef>
                <a:spcPts val="600"/>
              </a:spcBef>
              <a:defRPr/>
            </a:pPr>
            <a:r>
              <a:rPr lang="ru-RU" sz="1600"/>
              <a:t>Тайлашева</a:t>
            </a:r>
            <a:r>
              <a:rPr lang="ru-RU" sz="1600"/>
              <a:t> Т. С. Обработка воды на АЭС / </a:t>
            </a:r>
            <a:r>
              <a:rPr lang="ru-RU" sz="1600"/>
              <a:t>Тайлашева</a:t>
            </a:r>
            <a:r>
              <a:rPr lang="ru-RU" sz="1600"/>
              <a:t> Т. С. - Томск : [б. и.]</a:t>
            </a:r>
            <a:endParaRPr/>
          </a:p>
          <a:p>
            <a:pPr algn="just">
              <a:spcBef>
                <a:spcPts val="600"/>
              </a:spcBef>
              <a:defRPr/>
            </a:pPr>
            <a:r>
              <a:rPr lang="ru-RU" sz="1600">
                <a:cs typeface="Arial"/>
              </a:rPr>
              <a:t>Родион Магомедов, Алексей Кулаков. Очистка воды коагуляцией и фильтрацией / Магомедов Р. Кулаков А. – Завод водоочистного оборудования – 2021. – </a:t>
            </a:r>
            <a:r>
              <a:rPr lang="en-US" sz="1600">
                <a:cs typeface="Arial"/>
              </a:rPr>
              <a:t>URL:</a:t>
            </a:r>
            <a:r>
              <a:rPr lang="ru-RU" sz="1600">
                <a:cs typeface="Arial"/>
              </a:rPr>
              <a:t> </a:t>
            </a:r>
            <a:r>
              <a:rPr lang="en-US" sz="1600" u="sng">
                <a:cs typeface="Arial"/>
                <a:hlinkClick r:id="rId4" tooltip="https://stowater.com/stati/ochistka-vodyi-koagulyacziej-filtracziej.html"/>
              </a:rPr>
              <a:t>https://stowater.com/stati/ochistka-vodyi-koagulyacziej-filtracziej.html</a:t>
            </a:r>
            <a:r>
              <a:rPr lang="ru-RU" sz="1600">
                <a:cs typeface="Arial"/>
              </a:rPr>
              <a:t> </a:t>
            </a:r>
            <a:r>
              <a:rPr lang="ru-RU" sz="1600"/>
              <a:t>(дата обращения: 22.03.2025).</a:t>
            </a:r>
            <a:endParaRPr lang="ru-RU" sz="1600">
              <a:cs typeface="Arial"/>
            </a:endParaRPr>
          </a:p>
          <a:p>
            <a:pPr algn="just">
              <a:spcBef>
                <a:spcPts val="600"/>
              </a:spcBef>
              <a:defRPr/>
            </a:pPr>
            <a:r>
              <a:rPr lang="en-US" sz="1600" b="0" i="0">
                <a:solidFill>
                  <a:srgbClr val="121212"/>
                </a:solidFill>
              </a:rPr>
              <a:t>Marine Pollution // National </a:t>
            </a:r>
            <a:r>
              <a:rPr lang="en-US" sz="1600" b="0" i="0">
                <a:solidFill>
                  <a:srgbClr val="121212"/>
                </a:solidFill>
              </a:rPr>
              <a:t>Geografic</a:t>
            </a:r>
            <a:r>
              <a:rPr lang="en-US" sz="1600">
                <a:solidFill>
                  <a:srgbClr val="121212"/>
                </a:solidFill>
              </a:rPr>
              <a:t>. Education. – 2018 – URL: </a:t>
            </a:r>
            <a:r>
              <a:rPr lang="en-US" sz="1600" u="sng">
                <a:solidFill>
                  <a:srgbClr val="121212"/>
                </a:solidFill>
                <a:hlinkClick r:id="rId5" tooltip="https://education.nationalgeographic.org/resource/marine-pollution/"/>
              </a:rPr>
              <a:t>https://education.nationalgeographic.org/resource/marine-pollution/</a:t>
            </a:r>
            <a:endParaRPr lang="ru-RU" sz="1600" b="1">
              <a:solidFill>
                <a:srgbClr val="121212"/>
              </a:solidFill>
              <a:cs typeface="Arial"/>
            </a:endParaRPr>
          </a:p>
          <a:p>
            <a:pPr algn="just">
              <a:spcBef>
                <a:spcPts val="600"/>
              </a:spcBef>
              <a:defRPr/>
            </a:pPr>
            <a:r>
              <a:rPr lang="ru-RU" sz="1600">
                <a:cs typeface="Arial"/>
              </a:rPr>
              <a:t>Система обмена туристской информацией // СОТИ – </a:t>
            </a:r>
            <a:r>
              <a:rPr lang="en-US" sz="1600">
                <a:cs typeface="Arial"/>
              </a:rPr>
              <a:t>URL</a:t>
            </a:r>
            <a:r>
              <a:rPr lang="ru-RU" sz="1600">
                <a:cs typeface="Arial"/>
              </a:rPr>
              <a:t>:</a:t>
            </a:r>
            <a:r>
              <a:rPr lang="en-US" sz="1600">
                <a:cs typeface="Arial"/>
              </a:rPr>
              <a:t> </a:t>
            </a:r>
            <a:r>
              <a:rPr lang="en-US" sz="1600" u="sng">
                <a:cs typeface="Arial"/>
                <a:hlinkClick r:id="rId6" tooltip="https://www.nbcrs.org/regions/omskaya-oblast/sostoyanie-okruzhayushchey-sredy"/>
              </a:rPr>
              <a:t>https://www.nbcrs.org/regions/omskaya-oblast/sostoyanie-okruzhayushchey-sredy</a:t>
            </a:r>
            <a:endParaRPr lang="ru-RU" sz="1600">
              <a:cs typeface="Arial"/>
            </a:endParaRPr>
          </a:p>
          <a:p>
            <a:pPr algn="just">
              <a:spcBef>
                <a:spcPts val="600"/>
              </a:spcBef>
              <a:defRPr/>
            </a:pPr>
            <a:r>
              <a:rPr lang="ru-RU" sz="1600" b="0" i="0">
                <a:solidFill>
                  <a:srgbClr val="202122"/>
                </a:solidFill>
              </a:rPr>
              <a:t>Региональные аспекты развития: экономика, право, культура: сборник материалов студенческой конференции / Под ред. Н. И. Трофименко. — Омск: Изд-во АНО ВПО «Омский экономический институт», 2008. — 296 с</a:t>
            </a:r>
            <a:endParaRPr lang="ru-RU" sz="1600">
              <a:cs typeface="Arial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Рисунок1.png"/>
          <p:cNvPicPr>
            <a:picLocks noChangeAspect="1"/>
          </p:cNvPicPr>
          <p:nvPr/>
        </p:nvPicPr>
        <p:blipFill>
          <a:blip r:embed="rId2"/>
          <a:srcRect l="36609" t="11708" r="0" b="18597"/>
          <a:stretch/>
        </p:blipFill>
        <p:spPr bwMode="auto">
          <a:xfrm>
            <a:off x="-29028" y="-2289"/>
            <a:ext cx="8986464" cy="6861116"/>
          </a:xfrm>
          <a:prstGeom prst="rect">
            <a:avLst/>
          </a:prstGeom>
        </p:spPr>
      </p:pic>
      <p:sp>
        <p:nvSpPr>
          <p:cNvPr id="16" name="Прямоугольный треугольник 15"/>
          <p:cNvSpPr/>
          <p:nvPr/>
        </p:nvSpPr>
        <p:spPr bwMode="auto">
          <a:xfrm flipH="1">
            <a:off x="11099800" y="3708400"/>
            <a:ext cx="1092197" cy="3150427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495476" y="2898041"/>
            <a:ext cx="75183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4400" b="1">
                <a:solidFill>
                  <a:sysClr val="windowText" lastClr="000000"/>
                </a:solidFill>
                <a:latin typeface="Times New Roman"/>
                <a:cs typeface="Times New Roman"/>
              </a:rPr>
              <a:t>БЛАГОДАРИМ </a:t>
            </a:r>
            <a:r>
              <a:rPr lang="en-US" sz="4400" b="1">
                <a:solidFill>
                  <a:sysClr val="windowText" lastClr="000000"/>
                </a:solidFill>
                <a:latin typeface="Times New Roman"/>
                <a:cs typeface="Times New Roman"/>
              </a:rPr>
              <a:t> </a:t>
            </a:r>
            <a:r>
              <a:rPr lang="ru-RU" sz="4400" b="1">
                <a:solidFill>
                  <a:sysClr val="windowText" lastClr="000000"/>
                </a:solidFill>
                <a:latin typeface="Times New Roman"/>
                <a:cs typeface="Times New Roman"/>
              </a:rPr>
              <a:t>ЗА ВНИМАНИЕ !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 bwMode="auto">
          <a:xfrm>
            <a:off x="1181008" y="341378"/>
            <a:ext cx="10990262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lvl="1">
              <a:tabLst>
                <a:tab pos="3495675" algn="l"/>
              </a:tabLst>
              <a:defRPr/>
            </a:pPr>
            <a:r>
              <a:rPr lang="ru-RU" sz="2400" b="1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ТЕМА НАУЧНО-ИССЛЕДОВАТЕЛЬСКОГО ПРОЕКТА</a:t>
            </a:r>
            <a:endParaRPr/>
          </a:p>
        </p:txBody>
      </p:sp>
      <p:sp>
        <p:nvSpPr>
          <p:cNvPr id="11" name="TextBox 10"/>
          <p:cNvSpPr txBox="1"/>
          <p:nvPr/>
        </p:nvSpPr>
        <p:spPr bwMode="auto">
          <a:xfrm>
            <a:off x="651148" y="1096338"/>
            <a:ext cx="8875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latin typeface="Arial"/>
                <a:cs typeface="Arial"/>
              </a:rPr>
              <a:t>Схема эксперимента/диаграммы/графики:: </a:t>
            </a:r>
            <a:endParaRPr/>
          </a:p>
          <a:p>
            <a:pPr>
              <a:defRPr/>
            </a:pPr>
            <a:endParaRPr lang="ru-RU" b="1">
              <a:latin typeface="Arial"/>
              <a:cs typeface="Arial"/>
            </a:endParaRPr>
          </a:p>
          <a:p>
            <a:pPr>
              <a:defRPr/>
            </a:pPr>
            <a:endParaRPr lang="ru-RU" b="1">
              <a:latin typeface="Arial"/>
              <a:cs typeface="Arial"/>
            </a:endParaRPr>
          </a:p>
        </p:txBody>
      </p:sp>
      <p:graphicFrame>
        <p:nvGraphicFramePr>
          <p:cNvPr id="2" name="Таблица 1"/>
          <p:cNvGraphicFramePr>
            <a:graphicFrameLocks xmlns:a="http://schemas.openxmlformats.org/drawingml/2006/main" noGrp="1"/>
          </p:cNvGraphicFramePr>
          <p:nvPr/>
        </p:nvGraphicFramePr>
        <p:xfrm>
          <a:off x="1302293" y="1599084"/>
          <a:ext cx="8875062" cy="4826522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1479177"/>
                <a:gridCol w="1479177"/>
                <a:gridCol w="1479177"/>
                <a:gridCol w="1479177"/>
                <a:gridCol w="1479177"/>
                <a:gridCol w="1479177"/>
              </a:tblGrid>
              <a:tr h="413930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Номер п/п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Образец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Коагулянт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Флокулянт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Время осаждения, мин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Результат визуального анализа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Водопроводная вода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Fe2(SO4)3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Водопроводная вода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Al2(SO4)3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Глиняная взвесь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Fe2(SO4)3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Глиняная взвесь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Al2(SO4)3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Взвесь мела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Fe2(SO4)3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Взвесь мела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Al2(SO4)3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Водопроводная вода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Fe2(SO4)3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+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Водопроводная вода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Al2(SO4)3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+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Вода из водоема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Fe2(SO4)3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Вода из водоема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Al2(SO4)3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13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11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Глиняная взвесь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Fe2(SO4)3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+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  <a:tr h="356537"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12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Глиняная взвесь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Al2(SO4)3</a:t>
                      </a:r>
                      <a:endParaRPr lang="en-US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+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Прозрачно, без цвета и взвеси</a:t>
                      </a:r>
                      <a:endParaRPr lang="ru-RU" sz="1000">
                        <a:latin typeface="+mn-lt"/>
                      </a:endParaRPr>
                    </a:p>
                  </a:txBody>
                  <a:tcPr marL="31458" marR="31458" marT="31458" marB="31458">
                    <a:lnL w="12700" algn="ctr">
                      <a:solidFill>
                        <a:srgbClr val="000000"/>
                      </a:solidFill>
                    </a:lnL>
                    <a:lnR w="12700" algn="ctr">
                      <a:solidFill>
                        <a:srgbClr val="000000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6774" y="1809749"/>
            <a:ext cx="15830385" cy="72836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570847" y="2008249"/>
            <a:ext cx="6833875" cy="1308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spcBef>
                <a:spcPts val="600"/>
              </a:spcBef>
              <a:defRPr/>
            </a:pPr>
            <a:r>
              <a:rPr lang="ru-RU" sz="2000" b="1">
                <a:cs typeface="Times New Roman"/>
              </a:rPr>
              <a:t>Краткие сведения об авторском коллективе</a:t>
            </a:r>
            <a:r>
              <a:rPr lang="ru-RU" sz="2000" b="1">
                <a:latin typeface="Times New Roman"/>
                <a:cs typeface="Times New Roman"/>
              </a:rPr>
              <a:t>:</a:t>
            </a:r>
            <a:endParaRPr/>
          </a:p>
          <a:p>
            <a:pPr>
              <a:spcBef>
                <a:spcPts val="600"/>
              </a:spcBef>
              <a:defRPr/>
            </a:pPr>
            <a:r>
              <a:rPr lang="ru-RU" sz="2000">
                <a:cs typeface="Times New Roman"/>
              </a:rPr>
              <a:t>Индивидуальный проект. Автор: Кузнецов Илья Андреевич, обучающийся </a:t>
            </a:r>
            <a:r>
              <a:rPr lang="ru-RU" sz="2000">
                <a:cs typeface="Arial"/>
              </a:rPr>
              <a:t>АНОО «</a:t>
            </a:r>
            <a:r>
              <a:rPr lang="ru-RU" sz="2000">
                <a:cs typeface="Arial"/>
              </a:rPr>
              <a:t>Школа«Видергебурт</a:t>
            </a:r>
            <a:r>
              <a:rPr lang="ru-RU" sz="2000">
                <a:cs typeface="Arial"/>
              </a:rPr>
              <a:t>»(Возрождение) города Омск.</a:t>
            </a:r>
            <a:endParaRPr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 l="0" t="14458" r="0" b="15555"/>
          <a:stretch/>
        </p:blipFill>
        <p:spPr bwMode="auto">
          <a:xfrm>
            <a:off x="7629260" y="1140751"/>
            <a:ext cx="3727204" cy="3689406"/>
          </a:xfrm>
          <a:custGeom>
            <a:avLst/>
            <a:gdLst>
              <a:gd name="connsiteX0" fmla="*/ 2424410 w 4848820"/>
              <a:gd name="connsiteY0" fmla="*/ 0 h 4799648"/>
              <a:gd name="connsiteX1" fmla="*/ 4848820 w 4848820"/>
              <a:gd name="connsiteY1" fmla="*/ 2399824 h 4799648"/>
              <a:gd name="connsiteX2" fmla="*/ 2424410 w 4848820"/>
              <a:gd name="connsiteY2" fmla="*/ 4799648 h 4799648"/>
              <a:gd name="connsiteX3" fmla="*/ 0 w 4848820"/>
              <a:gd name="connsiteY3" fmla="*/ 2399824 h 4799648"/>
              <a:gd name="connsiteX4" fmla="*/ 2424410 w 4848820"/>
              <a:gd name="connsiteY4" fmla="*/ 0 h 479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48820" h="4799648" fill="norm" stroke="1" extrusionOk="0">
                <a:moveTo>
                  <a:pt x="2424410" y="0"/>
                </a:moveTo>
                <a:cubicBezTo>
                  <a:pt x="3763375" y="0"/>
                  <a:pt x="4848820" y="1074438"/>
                  <a:pt x="4848820" y="2399824"/>
                </a:cubicBezTo>
                <a:cubicBezTo>
                  <a:pt x="4848820" y="3725210"/>
                  <a:pt x="3763375" y="4799648"/>
                  <a:pt x="2424410" y="4799648"/>
                </a:cubicBezTo>
                <a:cubicBezTo>
                  <a:pt x="1085445" y="4799648"/>
                  <a:pt x="0" y="3725210"/>
                  <a:pt x="0" y="2399824"/>
                </a:cubicBezTo>
                <a:cubicBezTo>
                  <a:pt x="0" y="1074438"/>
                  <a:pt x="1085445" y="0"/>
                  <a:pt x="2424410" y="0"/>
                </a:cubicBezTo>
                <a:close/>
              </a:path>
            </a:pathLst>
          </a:custGeom>
        </p:spPr>
      </p:pic>
      <p:sp>
        <p:nvSpPr>
          <p:cNvPr id="13" name="Прямоугольник 12"/>
          <p:cNvSpPr/>
          <p:nvPr/>
        </p:nvSpPr>
        <p:spPr bwMode="auto">
          <a:xfrm>
            <a:off x="570845" y="3977298"/>
            <a:ext cx="7805258" cy="2575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>
              <a:spcBef>
                <a:spcPts val="60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000000"/>
                </a:solidFill>
                <a:latin typeface="Calibri"/>
                <a:cs typeface="Arial"/>
              </a:rPr>
              <a:t>Академические и научные достижения</a:t>
            </a:r>
            <a:r>
              <a:rPr lang="ru-RU" sz="1800">
                <a:solidFill>
                  <a:srgbClr val="000000"/>
                </a:solidFill>
                <a:latin typeface="Calibri"/>
                <a:ea typeface="+mn-ea"/>
                <a:cs typeface="Arial"/>
              </a:rPr>
              <a:t>:</a:t>
            </a:r>
            <a:endParaRPr lang="ru-RU" sz="2000"/>
          </a:p>
          <a:p>
            <a:pPr marL="0" algn="l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800">
                <a:solidFill>
                  <a:srgbClr val="000000"/>
                </a:solidFill>
                <a:latin typeface="Calibri"/>
                <a:ea typeface="+mn-ea"/>
                <a:cs typeface="Arial"/>
              </a:rPr>
              <a:t>Победитель школьной премьер лиги Санкт-Петербургского Горного университета 2025</a:t>
            </a:r>
            <a:endParaRPr lang="ru-RU" sz="1800">
              <a:solidFill>
                <a:srgbClr val="000000"/>
              </a:solidFill>
              <a:latin typeface="Calibri"/>
              <a:ea typeface="Arial"/>
              <a:cs typeface="Arial"/>
            </a:endParaRPr>
          </a:p>
          <a:p>
            <a:pPr marL="0" algn="l">
              <a:spcBef>
                <a:spcPts val="599"/>
              </a:spcBef>
              <a:spcAft>
                <a:spcPts val="0"/>
              </a:spcAft>
              <a:defRPr/>
            </a:pPr>
            <a:r>
              <a:rPr lang="ru-RU" sz="1800">
                <a:solidFill>
                  <a:srgbClr val="000000"/>
                </a:solidFill>
                <a:latin typeface="Calibri"/>
                <a:ea typeface="Arial"/>
                <a:cs typeface="Arial"/>
              </a:rPr>
              <a:t>Призер РЭ </a:t>
            </a:r>
            <a:r>
              <a:rPr lang="ru-RU" sz="1800">
                <a:solidFill>
                  <a:srgbClr val="000000"/>
                </a:solidFill>
                <a:latin typeface="Calibri"/>
                <a:ea typeface="Arial"/>
                <a:cs typeface="Arial"/>
              </a:rPr>
              <a:t>ВсОШ</a:t>
            </a:r>
            <a:r>
              <a:rPr lang="ru-RU" sz="1800">
                <a:solidFill>
                  <a:srgbClr val="000000"/>
                </a:solidFill>
                <a:latin typeface="Calibri"/>
                <a:ea typeface="Arial"/>
                <a:cs typeface="Arial"/>
              </a:rPr>
              <a:t> по физике 2022-23, призер МЭ </a:t>
            </a:r>
            <a:r>
              <a:rPr lang="ru-RU" sz="1800">
                <a:solidFill>
                  <a:srgbClr val="000000"/>
                </a:solidFill>
                <a:latin typeface="Calibri"/>
                <a:ea typeface="Arial"/>
                <a:cs typeface="Arial"/>
              </a:rPr>
              <a:t>ВсОШ</a:t>
            </a:r>
            <a:r>
              <a:rPr lang="ru-RU" sz="1800">
                <a:solidFill>
                  <a:srgbClr val="000000"/>
                </a:solidFill>
                <a:latin typeface="Calibri"/>
                <a:ea typeface="Arial"/>
                <a:cs typeface="Arial"/>
              </a:rPr>
              <a:t> по физике 2023-24, 2024-25 учебных лет</a:t>
            </a:r>
            <a:endParaRPr lang="ru-RU" sz="1800">
              <a:solidFill>
                <a:srgbClr val="000000"/>
              </a:solidFill>
              <a:latin typeface="Calibri"/>
              <a:ea typeface="Arial"/>
              <a:cs typeface="Arial"/>
            </a:endParaRPr>
          </a:p>
          <a:p>
            <a:pPr marL="0" algn="l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800">
                <a:solidFill>
                  <a:srgbClr val="000000"/>
                </a:solidFill>
                <a:latin typeface="Calibri"/>
                <a:ea typeface="+mn-ea"/>
                <a:cs typeface="Arial"/>
              </a:rPr>
              <a:t>Участник Февральской естественнонаучной программы Сириус 2024-25</a:t>
            </a:r>
            <a:endParaRPr/>
          </a:p>
          <a:p>
            <a:pPr marL="0" algn="l">
              <a:spcBef>
                <a:spcPts val="600"/>
              </a:spcBef>
              <a:spcAft>
                <a:spcPts val="0"/>
              </a:spcAft>
              <a:defRPr/>
            </a:pPr>
            <a:r>
              <a:rPr lang="ru-RU">
                <a:solidFill>
                  <a:srgbClr val="000000"/>
                </a:solidFill>
                <a:latin typeface="Calibri"/>
                <a:cs typeface="Arial"/>
              </a:rPr>
              <a:t>Участник зимней школы СУНЦ НГУ – Архимед 2024-25</a:t>
            </a:r>
            <a:endParaRPr/>
          </a:p>
          <a:p>
            <a:pPr marL="0" algn="l">
              <a:spcBef>
                <a:spcPts val="600"/>
              </a:spcBef>
              <a:spcAft>
                <a:spcPts val="0"/>
              </a:spcAft>
              <a:defRPr/>
            </a:pPr>
            <a:r>
              <a:rPr lang="ru-RU"/>
              <a:t>Участник проектной недели </a:t>
            </a:r>
            <a:r>
              <a:rPr lang="en-US"/>
              <a:t>SWW SE </a:t>
            </a:r>
            <a:r>
              <a:rPr lang="ru-RU"/>
              <a:t>института </a:t>
            </a:r>
            <a:r>
              <a:rPr lang="en-US"/>
              <a:t>SCAMT </a:t>
            </a:r>
            <a:r>
              <a:rPr lang="ru-RU"/>
              <a:t>университета </a:t>
            </a:r>
            <a:r>
              <a:rPr lang="en-US"/>
              <a:t>ITMO 2024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 bwMode="auto">
          <a:xfrm>
            <a:off x="643528" y="1698020"/>
            <a:ext cx="6869791" cy="4308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spcBef>
                <a:spcPts val="600"/>
              </a:spcBef>
              <a:defRPr/>
            </a:pPr>
            <a:r>
              <a:rPr lang="ru-RU" sz="2000" b="1">
                <a:latin typeface="Arial"/>
                <a:cs typeface="Arial"/>
              </a:rPr>
              <a:t>Актуальность:</a:t>
            </a:r>
            <a:endParaRPr/>
          </a:p>
          <a:p>
            <a:pPr algn="just">
              <a:spcBef>
                <a:spcPts val="600"/>
              </a:spcBef>
              <a:defRPr/>
            </a:pPr>
            <a:r>
              <a:rPr lang="ru-RU" sz="2000">
                <a:latin typeface="Arial"/>
                <a:cs typeface="Arial"/>
              </a:rPr>
              <a:t>В настоящее время остро стоит вопрос о нехватке чистой питьевой воды. В России загрязнены 75% поверхностных вод или 50% всех вод.</a:t>
            </a:r>
            <a:endParaRPr/>
          </a:p>
          <a:p>
            <a:pPr algn="just">
              <a:spcBef>
                <a:spcPts val="600"/>
              </a:spcBef>
              <a:defRPr/>
            </a:pPr>
            <a:r>
              <a:rPr lang="ru-RU" sz="2000">
                <a:latin typeface="Arial"/>
                <a:cs typeface="Arial"/>
              </a:rPr>
              <a:t>В Омской области вода сильно загрязнена промышленными отходами. </a:t>
            </a:r>
            <a:r>
              <a:rPr lang="ru-RU" sz="2000" b="0" i="0">
                <a:solidFill>
                  <a:srgbClr val="212529"/>
                </a:solidFill>
                <a:latin typeface="Roboto Condensed"/>
              </a:rPr>
              <a:t>Омск стоит на 9 месте по России по объему сброса загрязненных сточных вод. </a:t>
            </a:r>
            <a:endParaRPr/>
          </a:p>
          <a:p>
            <a:pPr algn="just">
              <a:spcBef>
                <a:spcPts val="600"/>
              </a:spcBef>
              <a:defRPr/>
            </a:pPr>
            <a:r>
              <a:rPr lang="ru-RU" sz="2000" b="0" i="0">
                <a:solidFill>
                  <a:srgbClr val="212529"/>
                </a:solidFill>
                <a:latin typeface="Roboto Condensed"/>
              </a:rPr>
              <a:t>В водные объекты области в зависимости от объема производства поступает до 269 млн. м3 загрязненных сточных вод, в том числе в городе - 230 млн. м3 , из которых 86 % - неочищенных или недостаточно очищенных.</a:t>
            </a:r>
            <a:endParaRPr lang="ru-RU" sz="2000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defRPr/>
            </a:pPr>
            <a:endParaRPr lang="ru-RU" sz="200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  <p:pic>
        <p:nvPicPr>
          <p:cNvPr id="1026" name="Picture 2" descr="Стало известно, чем были загрязнены омские реки и озера в феврале"/>
          <p:cNvPicPr>
            <a:picLocks noChangeAspect="1" noChangeArrowheads="1"/>
          </p:cNvPicPr>
          <p:nvPr/>
        </p:nvPicPr>
        <p:blipFill>
          <a:blip r:embed="rId4"/>
          <a:srcRect l="12684" t="19302" r="49086" b="4003"/>
          <a:stretch/>
        </p:blipFill>
        <p:spPr bwMode="auto">
          <a:xfrm>
            <a:off x="7808900" y="1953395"/>
            <a:ext cx="3009879" cy="410589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 bwMode="auto">
          <a:xfrm>
            <a:off x="643528" y="1698020"/>
            <a:ext cx="6869791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spcBef>
                <a:spcPts val="600"/>
              </a:spcBef>
              <a:defRPr/>
            </a:pPr>
            <a:r>
              <a:rPr lang="ru-RU" sz="2000" b="1">
                <a:latin typeface="Arial"/>
                <a:cs typeface="Arial"/>
              </a:rPr>
              <a:t>Методы очистки воды:</a:t>
            </a:r>
            <a:endParaRPr/>
          </a:p>
          <a:p>
            <a:pPr algn="just">
              <a:spcBef>
                <a:spcPts val="600"/>
              </a:spcBef>
              <a:defRPr/>
            </a:pPr>
            <a:endParaRPr lang="ru-RU" sz="2000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defRPr/>
            </a:pPr>
            <a:endParaRPr lang="ru-RU" sz="200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  <p:graphicFrame>
        <p:nvGraphicFramePr>
          <p:cNvPr id="2" name="Таблица 2"/>
          <p:cNvGraphicFramePr>
            <a:graphicFrameLocks xmlns:a="http://schemas.openxmlformats.org/drawingml/2006/main" noGrp="1"/>
          </p:cNvGraphicFramePr>
          <p:nvPr/>
        </p:nvGraphicFramePr>
        <p:xfrm>
          <a:off x="427856" y="2242676"/>
          <a:ext cx="11177144" cy="3935886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1811590"/>
                <a:gridCol w="2443915"/>
                <a:gridCol w="2729033"/>
                <a:gridCol w="1989458"/>
                <a:gridCol w="965899"/>
                <a:gridCol w="1237249"/>
              </a:tblGrid>
              <a:tr h="1338578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Критерий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Эффективность очистки от химических загрязнителей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/>
                        <a:t>Эффективность очистки от мелких частиц и взвесей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/>
                    </a:p>
                  </a:txBody>
                  <a:tcPr/>
                </a:tc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600"/>
                        <a:t>Эффективность очистки от микроорганизмов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Время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Стоимость</a:t>
                      </a:r>
                      <a:endParaRPr/>
                    </a:p>
                  </a:txBody>
                  <a:tcPr/>
                </a:tc>
              </a:tr>
              <a:tr h="334644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Фильтрация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Неэффективно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FF00"/>
                          </a:solidFill>
                        </a:rPr>
                        <a:t>Средняя эффективность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Неэффективно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Быстро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Низкая</a:t>
                      </a:r>
                      <a:endParaRPr/>
                    </a:p>
                  </a:txBody>
                  <a:tcPr/>
                </a:tc>
              </a:tr>
              <a:tr h="585628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Обратный осмос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FF00"/>
                          </a:solidFill>
                        </a:rPr>
                        <a:t>Среднее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Дорого</a:t>
                      </a:r>
                      <a:endParaRPr/>
                    </a:p>
                  </a:txBody>
                  <a:tcPr/>
                </a:tc>
              </a:tr>
              <a:tr h="334644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Ионный обмен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FF00"/>
                          </a:solidFill>
                        </a:rPr>
                        <a:t>Избирательно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Неэффективно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Неэффективно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Быстро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FF00"/>
                          </a:solidFill>
                        </a:rPr>
                        <a:t>Средняя</a:t>
                      </a:r>
                      <a:endParaRPr/>
                    </a:p>
                  </a:txBody>
                  <a:tcPr/>
                </a:tc>
              </a:tr>
              <a:tr h="334644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УФ-обработка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Неэффективно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Неэффективно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Быстро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Низкая</a:t>
                      </a:r>
                      <a:endParaRPr/>
                    </a:p>
                  </a:txBody>
                  <a:tcPr/>
                </a:tc>
              </a:tr>
              <a:tr h="334644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Кипячение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Неэффективно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Неэффективно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Быстро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Низкая</a:t>
                      </a:r>
                      <a:endParaRPr/>
                    </a:p>
                  </a:txBody>
                  <a:tcPr/>
                </a:tc>
              </a:tr>
              <a:tr h="334644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/>
                        <a:t>Дистилляция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Долго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FF00"/>
                          </a:solidFill>
                        </a:rPr>
                        <a:t>Средняя</a:t>
                      </a:r>
                      <a:endParaRPr/>
                    </a:p>
                  </a:txBody>
                  <a:tcPr/>
                </a:tc>
              </a:tr>
              <a:tr h="334644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 b="1"/>
                        <a:t>Коагуляция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0000"/>
                          </a:solidFill>
                        </a:rPr>
                        <a:t>Неэффективно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Эффективно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FFFF00"/>
                          </a:solidFill>
                        </a:rPr>
                        <a:t>Среднее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600">
                          <a:solidFill>
                            <a:srgbClr val="00B050"/>
                          </a:solidFill>
                        </a:rPr>
                        <a:t>Низкая</a:t>
                      </a:r>
                      <a:endParaRPr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 bwMode="auto">
          <a:xfrm>
            <a:off x="651148" y="1822971"/>
            <a:ext cx="11212347" cy="330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spcBef>
                <a:spcPts val="600"/>
              </a:spcBef>
              <a:defRPr/>
            </a:pPr>
            <a:r>
              <a:rPr lang="ru-RU" sz="2000" b="1">
                <a:latin typeface="Arial"/>
                <a:cs typeface="Arial"/>
              </a:rPr>
              <a:t>Цель проекта:</a:t>
            </a:r>
            <a:endParaRPr/>
          </a:p>
          <a:p>
            <a:pPr marL="342900" indent="-342900" algn="just">
              <a:spcBef>
                <a:spcPts val="600"/>
              </a:spcBef>
              <a:buFont typeface="Arial"/>
              <a:buChar char="•"/>
              <a:defRPr/>
            </a:pPr>
            <a:r>
              <a:rPr lang="ru-RU" sz="2000"/>
              <a:t>Изучение эффективности процесса коагуляции для очистки воды от взвешенных частиц с применением флокулянта и без</a:t>
            </a:r>
            <a:endParaRPr lang="ru-RU" sz="2000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defRPr/>
            </a:pPr>
            <a:endParaRPr lang="ru-RU" sz="2000" b="1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defRPr/>
            </a:pPr>
            <a:r>
              <a:rPr lang="ru-RU" sz="2000" b="1">
                <a:latin typeface="Arial"/>
                <a:cs typeface="Arial"/>
              </a:rPr>
              <a:t>Задачи проекта:</a:t>
            </a:r>
            <a:endParaRPr lang="ru-RU" sz="2000">
              <a:latin typeface="Arial"/>
              <a:cs typeface="Arial"/>
            </a:endParaRPr>
          </a:p>
          <a:p>
            <a:pPr marL="342900" indent="-342900" algn="just">
              <a:spcBef>
                <a:spcPts val="600"/>
              </a:spcBef>
              <a:buFont typeface="Arial"/>
              <a:buChar char="•"/>
              <a:defRPr/>
            </a:pPr>
            <a:r>
              <a:rPr lang="ru-RU" sz="2000"/>
              <a:t>Проведение процесса очистки воды, загрязненной различными взвесями, методом коагуляции</a:t>
            </a:r>
            <a:endParaRPr/>
          </a:p>
          <a:p>
            <a:pPr marL="342900" indent="-342900" algn="just">
              <a:spcBef>
                <a:spcPts val="600"/>
              </a:spcBef>
              <a:buFont typeface="Arial"/>
              <a:buChar char="•"/>
              <a:defRPr/>
            </a:pPr>
            <a:r>
              <a:rPr lang="ru-RU" sz="2000"/>
              <a:t>Провести сравнение эффективности разных типов коагулянтов (Алюминиевых и железных)</a:t>
            </a:r>
            <a:endParaRPr lang="ru-RU" sz="2000">
              <a:latin typeface="Arial"/>
              <a:cs typeface="Arial"/>
            </a:endParaRPr>
          </a:p>
          <a:p>
            <a:pPr marL="342900" indent="-342900" algn="just">
              <a:spcBef>
                <a:spcPts val="600"/>
              </a:spcBef>
              <a:buFont typeface="Arial"/>
              <a:buChar char="•"/>
              <a:defRPr/>
            </a:pPr>
            <a:r>
              <a:rPr lang="ru-RU" sz="2000">
                <a:cs typeface="Arial"/>
              </a:rPr>
              <a:t>Оценить эффективность применения флокулянтов при коагуляционной очистке воды</a:t>
            </a:r>
            <a:endParaRPr/>
          </a:p>
          <a:p>
            <a:pPr marL="342900" indent="-342900" algn="just">
              <a:spcBef>
                <a:spcPts val="600"/>
              </a:spcBef>
              <a:buFont typeface="Arial"/>
              <a:buChar char="•"/>
              <a:defRPr/>
            </a:pPr>
            <a:r>
              <a:rPr lang="ru-RU" sz="2000">
                <a:cs typeface="Arial"/>
              </a:rPr>
              <a:t>Определить необходимую концентрацию коагулянта для проведения очистки</a:t>
            </a:r>
            <a:endParaRPr lang="ru-RU" sz="200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651147" y="1788354"/>
            <a:ext cx="6729435" cy="4267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latin typeface="Arial"/>
                <a:cs typeface="Arial"/>
              </a:rPr>
              <a:t>Постановка эксперимента:</a:t>
            </a:r>
            <a:endParaRPr/>
          </a:p>
          <a:p>
            <a:pPr>
              <a:defRPr/>
            </a:pPr>
            <a:r>
              <a:rPr lang="ru-RU" sz="2000"/>
              <a:t>Коагуляция каждой пробы производилась по следующей методике: 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/>
              <a:t>Колбу 250мл наполнить исследуемой пробой.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/>
              <a:t>Поставить на магнитную мешалку и закинуть якорь. Включить перемешивание 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/>
              <a:t>Подщелочить пробу 0,1</a:t>
            </a:r>
            <a:r>
              <a:rPr lang="en-US" sz="2000"/>
              <a:t>M </a:t>
            </a:r>
            <a:r>
              <a:rPr lang="ru-RU" sz="2000"/>
              <a:t>раствором NaHCO3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/>
              <a:t>Добавить в колбу </a:t>
            </a:r>
            <a:r>
              <a:rPr lang="en-US" sz="2000"/>
              <a:t>0,1M</a:t>
            </a:r>
            <a:r>
              <a:rPr lang="ru-RU" sz="2000"/>
              <a:t> раствор коагулянта. 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/>
              <a:t>Дождаться осаждения гидроксида трехвалентного металла 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/>
              <a:t>Профильтровать</a:t>
            </a:r>
            <a:endParaRPr lang="en-US" sz="2000"/>
          </a:p>
          <a:p>
            <a:pPr>
              <a:defRPr/>
            </a:pPr>
            <a:endParaRPr lang="en-US" sz="2000"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Al</a:t>
            </a:r>
            <a:r>
              <a:rPr lang="pt-BR" b="0" i="0" u="non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(SO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4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)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+6NaHCO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+3H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O=2Al(OH)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+6CO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+3H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O+3Na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(SO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4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)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endParaRPr lang="pt-BR" sz="2000" b="0" baseline="-25000"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Fe</a:t>
            </a:r>
            <a:r>
              <a:rPr lang="pt-BR">
                <a:solidFill>
                  <a:srgbClr val="000000"/>
                </a:solidFill>
                <a:latin typeface="Arial"/>
              </a:rPr>
              <a:t>Cl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+3NaHCO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+3H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O=Fe(OH)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+3CO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+3H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O+3NaCl</a:t>
            </a:r>
            <a:endParaRPr lang="ru-RU" sz="2000" b="1">
              <a:latin typeface="Arial"/>
              <a:cs typeface="Arial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379144" y="1788355"/>
            <a:ext cx="3373516" cy="449802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651148" y="1705228"/>
            <a:ext cx="93433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latin typeface="Arial"/>
                <a:cs typeface="Arial"/>
              </a:rPr>
              <a:t>Определение концентрации коагулянта.</a:t>
            </a:r>
            <a:endParaRPr/>
          </a:p>
          <a:p>
            <a:pPr>
              <a:defRPr/>
            </a:pPr>
            <a:r>
              <a:rPr lang="ru-RU" sz="2000"/>
              <a:t>Поиск зависимости эффективности коагуляции от концентрации коагулянта проводился по следующей методике: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>
                <a:latin typeface="Arial"/>
                <a:cs typeface="Arial"/>
              </a:rPr>
              <a:t>В семь колб(100мл) налить по 100 мл водопроводной воды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>
                <a:latin typeface="Arial"/>
                <a:cs typeface="Arial"/>
              </a:rPr>
              <a:t>В каждую колбу прилить 0,3М раствор </a:t>
            </a:r>
            <a:r>
              <a:rPr lang="en-US" sz="2000">
                <a:latin typeface="Arial"/>
                <a:cs typeface="Arial"/>
              </a:rPr>
              <a:t>NaHCO3</a:t>
            </a:r>
            <a:r>
              <a:rPr lang="ru-RU" sz="2000">
                <a:latin typeface="Arial"/>
                <a:cs typeface="Arial"/>
              </a:rPr>
              <a:t>, перемешать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>
                <a:latin typeface="Arial"/>
                <a:cs typeface="Arial"/>
              </a:rPr>
              <a:t>В каждую колбу прилить 0,1М раствор коагулянта, перемешать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 sz="2000">
                <a:latin typeface="Arial"/>
                <a:cs typeface="Arial"/>
              </a:rPr>
              <a:t>Дождаться осаждения, записать время в таблицу</a:t>
            </a:r>
            <a:endParaRPr/>
          </a:p>
        </p:txBody>
      </p:sp>
      <p:graphicFrame>
        <p:nvGraphicFramePr>
          <p:cNvPr id="2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445082" y="4031902"/>
          <a:ext cx="5295586" cy="175259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2493328"/>
                <a:gridCol w="467043"/>
                <a:gridCol w="467043"/>
                <a:gridCol w="467043"/>
                <a:gridCol w="467043"/>
                <a:gridCol w="467043"/>
                <a:gridCol w="467043"/>
              </a:tblGrid>
              <a:tr h="370840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Номер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6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Объём </a:t>
                      </a:r>
                      <a:r>
                        <a:rPr lang="en-US"/>
                        <a:t>NaHCO3</a:t>
                      </a:r>
                      <a:r>
                        <a:rPr lang="ru-RU"/>
                        <a:t>, мл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6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/>
                        <a:t>Объём </a:t>
                      </a:r>
                      <a:r>
                        <a:rPr lang="en-US"/>
                        <a:t>FeCl3</a:t>
                      </a:r>
                      <a:r>
                        <a:rPr lang="ru-RU"/>
                        <a:t>, мл</a:t>
                      </a:r>
                      <a:endParaRPr/>
                    </a:p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6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Время осаждения, мин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11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11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5870899" y="4031902"/>
          <a:ext cx="5295586" cy="175259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{5C22544A-7EE6-4342-B048-85BDC9FD1C3A}</a:tableStyleId>
              </a:tblPr>
              <a:tblGrid>
                <a:gridCol w="2493328"/>
                <a:gridCol w="467043"/>
                <a:gridCol w="467043"/>
                <a:gridCol w="467043"/>
                <a:gridCol w="467043"/>
                <a:gridCol w="467043"/>
                <a:gridCol w="467043"/>
              </a:tblGrid>
              <a:tr h="370840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Номер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6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Объём </a:t>
                      </a:r>
                      <a:r>
                        <a:rPr lang="en-US"/>
                        <a:t>NaHCO3</a:t>
                      </a:r>
                      <a:r>
                        <a:rPr lang="ru-RU"/>
                        <a:t>, мл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2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4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6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8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10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/>
                        <a:t>Объём </a:t>
                      </a:r>
                      <a:r>
                        <a:rPr lang="en-US"/>
                        <a:t>Al2(SO4)3</a:t>
                      </a:r>
                      <a:r>
                        <a:rPr lang="ru-RU"/>
                        <a:t>, мл</a:t>
                      </a:r>
                      <a:endParaRPr/>
                    </a:p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5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6</a:t>
                      </a:r>
                      <a:endParaRPr/>
                    </a:p>
                  </a:txBody>
                  <a:tcPr/>
                </a:tc>
              </a:tr>
              <a:tr h="370840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/>
                        <a:t>Время осаждения, мин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11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defRPr/>
                      </a:pPr>
                      <a:r>
                        <a:rPr lang="en-US"/>
                        <a:t>12</a:t>
                      </a:r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 bwMode="auto">
          <a:xfrm>
            <a:off x="2509241" y="6006858"/>
            <a:ext cx="67233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Al</a:t>
            </a:r>
            <a:r>
              <a:rPr lang="pt-BR" b="0" i="0" u="non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(SO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4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)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+6NaHCO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+3H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O=2Al(OH)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+6CO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+3H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O+3Na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(SO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4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)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endParaRPr lang="pt-BR" sz="2000" b="0" baseline="-25000"/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Fe</a:t>
            </a:r>
            <a:r>
              <a:rPr lang="pt-BR">
                <a:solidFill>
                  <a:srgbClr val="000000"/>
                </a:solidFill>
                <a:latin typeface="Arial"/>
              </a:rPr>
              <a:t>Cl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+3NaHCO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+3H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O=Fe(OH)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3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+3CO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+3H</a:t>
            </a:r>
            <a:r>
              <a:rPr lang="pt-BR" sz="1800" b="0" i="0" u="none" strike="noStrike" baseline="-25000">
                <a:solidFill>
                  <a:srgbClr val="000000"/>
                </a:solidFill>
                <a:latin typeface="Arial"/>
              </a:rPr>
              <a:t>2</a:t>
            </a:r>
            <a:r>
              <a:rPr lang="pt-BR" sz="1800" b="0" i="0" u="none" strike="noStrike">
                <a:solidFill>
                  <a:srgbClr val="000000"/>
                </a:solidFill>
                <a:latin typeface="Arial"/>
              </a:rPr>
              <a:t>O+3NaCl</a:t>
            </a:r>
            <a:endParaRPr lang="ru-RU" sz="2000" b="1">
              <a:latin typeface="Arial"/>
              <a:cs typeface="Arial"/>
            </a:endParaRPr>
          </a:p>
          <a:p>
            <a:pPr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1424346" y="1375862"/>
            <a:ext cx="934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>
                <a:latin typeface="Arial"/>
                <a:cs typeface="Arial"/>
              </a:rPr>
              <a:t>Определение концентрации коагулянта.</a:t>
            </a:r>
            <a:endParaRPr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rcRect l="17130" t="24521" r="6715" b="18709"/>
          <a:stretch/>
        </p:blipFill>
        <p:spPr bwMode="auto">
          <a:xfrm>
            <a:off x="6598944" y="2050834"/>
            <a:ext cx="5091567" cy="28466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rcRect l="7560" t="27584" r="8738" b="17938"/>
          <a:stretch/>
        </p:blipFill>
        <p:spPr bwMode="auto">
          <a:xfrm>
            <a:off x="338820" y="2050834"/>
            <a:ext cx="5831783" cy="284665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  <p:graphicFrame>
        <p:nvGraphicFramePr>
          <p:cNvPr id="4" name="Диаграмма 3"/>
          <p:cNvGraphicFramePr>
            <a:graphicFrameLocks xmlns:a="http://schemas.openxmlformats.org/drawingml/2006/main"/>
          </p:cNvGraphicFramePr>
          <p:nvPr/>
        </p:nvGraphicFramePr>
        <p:xfrm>
          <a:off x="1099497" y="4865571"/>
          <a:ext cx="4279278" cy="2335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Диаграмма 15"/>
          <p:cNvGraphicFramePr>
            <a:graphicFrameLocks xmlns:a="http://schemas.openxmlformats.org/drawingml/2006/main"/>
          </p:cNvGraphicFramePr>
          <p:nvPr/>
        </p:nvGraphicFramePr>
        <p:xfrm>
          <a:off x="7005087" y="4897484"/>
          <a:ext cx="4279278" cy="2335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8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3.png"/>
          <p:cNvPicPr>
            <a:picLocks noChangeAspect="1"/>
          </p:cNvPicPr>
          <p:nvPr/>
        </p:nvPicPr>
        <p:blipFill>
          <a:blip r:embed="rId2"/>
          <a:srcRect l="25719" t="36709" r="0" b="0"/>
          <a:stretch/>
        </p:blipFill>
        <p:spPr bwMode="auto">
          <a:xfrm>
            <a:off x="0" y="0"/>
            <a:ext cx="2268553" cy="4340485"/>
          </a:xfrm>
          <a:prstGeom prst="rect">
            <a:avLst/>
          </a:prstGeom>
        </p:spPr>
      </p:pic>
      <p:sp>
        <p:nvSpPr>
          <p:cNvPr id="12" name="Прямоугольный треугольник 11"/>
          <p:cNvSpPr/>
          <p:nvPr/>
        </p:nvSpPr>
        <p:spPr bwMode="auto">
          <a:xfrm flipH="1">
            <a:off x="10818779" y="1599084"/>
            <a:ext cx="1373221" cy="5259743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0" y="908692"/>
            <a:ext cx="12192000" cy="4571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 bwMode="auto">
          <a:xfrm>
            <a:off x="2268553" y="26401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КОАГУЛЯЦИЯ, КАК МЕТОД ОЧИСТКИ ВОДЫ</a:t>
            </a:r>
            <a:endParaRPr/>
          </a:p>
        </p:txBody>
      </p:sp>
      <p:grpSp>
        <p:nvGrpSpPr>
          <p:cNvPr id="16" name="Группа 15"/>
          <p:cNvGrpSpPr/>
          <p:nvPr/>
        </p:nvGrpSpPr>
        <p:grpSpPr bwMode="auto">
          <a:xfrm>
            <a:off x="1734424" y="2323267"/>
            <a:ext cx="1300994" cy="2008665"/>
            <a:chOff x="1995657" y="2688355"/>
            <a:chExt cx="2108985" cy="3256162"/>
          </a:xfrm>
        </p:grpSpPr>
        <p:grpSp>
          <p:nvGrpSpPr>
            <p:cNvPr id="18" name="Группа 17"/>
            <p:cNvGrpSpPr/>
            <p:nvPr/>
          </p:nvGrpSpPr>
          <p:grpSpPr bwMode="auto">
            <a:xfrm>
              <a:off x="1995657" y="2688355"/>
              <a:ext cx="2108985" cy="3256162"/>
              <a:chOff x="5055769" y="2667692"/>
              <a:chExt cx="806942" cy="1245876"/>
            </a:xfrm>
          </p:grpSpPr>
          <p:sp>
            <p:nvSpPr>
              <p:cNvPr id="20" name="Прямоугольник: скругленные углы 19"/>
              <p:cNvSpPr/>
              <p:nvPr/>
            </p:nvSpPr>
            <p:spPr bwMode="auto">
              <a:xfrm>
                <a:off x="5138671" y="2667692"/>
                <a:ext cx="237972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1" name="Прямоугольник: скругленные углы 20"/>
              <p:cNvSpPr/>
              <p:nvPr/>
            </p:nvSpPr>
            <p:spPr bwMode="auto">
              <a:xfrm rot="5400000">
                <a:off x="5177181" y="2786739"/>
                <a:ext cx="31546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2" name="Прямоугольник: скругленные углы 21"/>
              <p:cNvSpPr/>
              <p:nvPr/>
            </p:nvSpPr>
            <p:spPr bwMode="auto">
              <a:xfrm>
                <a:off x="5056147" y="2909250"/>
                <a:ext cx="31857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3" name="Прямоугольник: скругленные углы 22"/>
              <p:cNvSpPr/>
              <p:nvPr/>
            </p:nvSpPr>
            <p:spPr bwMode="auto">
              <a:xfrm rot="5400000">
                <a:off x="4595399" y="3370297"/>
                <a:ext cx="100431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4" name="Прямоугольник: скругленные углы 23"/>
              <p:cNvSpPr/>
              <p:nvPr/>
            </p:nvSpPr>
            <p:spPr bwMode="auto">
              <a:xfrm>
                <a:off x="5055769" y="3828600"/>
                <a:ext cx="79639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5" name="Прямоугольник: скругленные углы 24"/>
              <p:cNvSpPr/>
              <p:nvPr/>
            </p:nvSpPr>
            <p:spPr bwMode="auto">
              <a:xfrm rot="5400000">
                <a:off x="5319439" y="3370297"/>
                <a:ext cx="100431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6" name="Прямоугольник: скругленные углы 25"/>
              <p:cNvSpPr/>
              <p:nvPr/>
            </p:nvSpPr>
            <p:spPr bwMode="auto">
              <a:xfrm>
                <a:off x="5536597" y="2909250"/>
                <a:ext cx="31857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27" name="Группа 26"/>
              <p:cNvGrpSpPr/>
              <p:nvPr/>
            </p:nvGrpSpPr>
            <p:grpSpPr bwMode="auto">
              <a:xfrm flipH="1">
                <a:off x="5536356" y="2669412"/>
                <a:ext cx="240349" cy="319770"/>
                <a:chOff x="5427955" y="2594308"/>
                <a:chExt cx="240349" cy="319770"/>
              </a:xfrm>
              <a:solidFill>
                <a:schemeClr val="tx1"/>
              </a:solidFill>
            </p:grpSpPr>
            <p:sp>
              <p:nvSpPr>
                <p:cNvPr id="28" name="Прямоугольник: скругленные углы 27"/>
                <p:cNvSpPr/>
                <p:nvPr/>
              </p:nvSpPr>
              <p:spPr bwMode="auto">
                <a:xfrm flipH="1" flipV="1">
                  <a:off x="5427955" y="2594308"/>
                  <a:ext cx="238802" cy="8222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29" name="Прямоугольник: скругленные углы 28"/>
                <p:cNvSpPr/>
                <p:nvPr/>
              </p:nvSpPr>
              <p:spPr bwMode="auto">
                <a:xfrm rot="5400000" flipH="1" flipV="1">
                  <a:off x="5467658" y="2713432"/>
                  <a:ext cx="319068" cy="8222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19" name="Полилиния: фигура 18"/>
            <p:cNvSpPr/>
            <p:nvPr/>
          </p:nvSpPr>
          <p:spPr bwMode="auto">
            <a:xfrm>
              <a:off x="2272419" y="4214057"/>
              <a:ext cx="1572933" cy="1433666"/>
            </a:xfrm>
            <a:custGeom>
              <a:avLst/>
              <a:gdLst>
                <a:gd name="connsiteX0" fmla="*/ 359899 w 1572933"/>
                <a:gd name="connsiteY0" fmla="*/ 0 h 1213799"/>
                <a:gd name="connsiteX1" fmla="*/ 1312423 w 1572933"/>
                <a:gd name="connsiteY1" fmla="*/ 623888 h 1213799"/>
                <a:gd name="connsiteX2" fmla="*/ 1520573 w 1572933"/>
                <a:gd name="connsiteY2" fmla="*/ 581523 h 1213799"/>
                <a:gd name="connsiteX3" fmla="*/ 1572933 w 1572933"/>
                <a:gd name="connsiteY3" fmla="*/ 562073 h 1213799"/>
                <a:gd name="connsiteX4" fmla="*/ 1572933 w 1572933"/>
                <a:gd name="connsiteY4" fmla="*/ 1213799 h 1213799"/>
                <a:gd name="connsiteX5" fmla="*/ 0 w 1572933"/>
                <a:gd name="connsiteY5" fmla="*/ 1213799 h 1213799"/>
                <a:gd name="connsiteX6" fmla="*/ 0 w 1572933"/>
                <a:gd name="connsiteY6" fmla="*/ 217600 h 1213799"/>
                <a:gd name="connsiteX7" fmla="*/ 25963 w 1572933"/>
                <a:gd name="connsiteY7" fmla="*/ 190705 h 1213799"/>
                <a:gd name="connsiteX8" fmla="*/ 359899 w 1572933"/>
                <a:gd name="connsiteY8" fmla="*/ 0 h 12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2933" h="1213799" fill="norm" stroke="1" extrusionOk="0">
                  <a:moveTo>
                    <a:pt x="359899" y="0"/>
                  </a:moveTo>
                  <a:cubicBezTo>
                    <a:pt x="649334" y="0"/>
                    <a:pt x="1005563" y="626269"/>
                    <a:pt x="1312423" y="623888"/>
                  </a:cubicBezTo>
                  <a:cubicBezTo>
                    <a:pt x="1369959" y="623442"/>
                    <a:pt x="1442163" y="607871"/>
                    <a:pt x="1520573" y="581523"/>
                  </a:cubicBezTo>
                  <a:lnTo>
                    <a:pt x="1572933" y="562073"/>
                  </a:lnTo>
                  <a:lnTo>
                    <a:pt x="1572933" y="1213799"/>
                  </a:lnTo>
                  <a:lnTo>
                    <a:pt x="0" y="1213799"/>
                  </a:lnTo>
                  <a:lnTo>
                    <a:pt x="0" y="217600"/>
                  </a:lnTo>
                  <a:lnTo>
                    <a:pt x="25963" y="190705"/>
                  </a:lnTo>
                  <a:cubicBezTo>
                    <a:pt x="136016" y="84163"/>
                    <a:pt x="251360" y="0"/>
                    <a:pt x="359899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 bwMode="auto">
          <a:xfrm>
            <a:off x="6394609" y="2319363"/>
            <a:ext cx="1300994" cy="2008665"/>
            <a:chOff x="5484070" y="2638622"/>
            <a:chExt cx="2108985" cy="3256162"/>
          </a:xfrm>
        </p:grpSpPr>
        <p:grpSp>
          <p:nvGrpSpPr>
            <p:cNvPr id="31" name="Группа 30"/>
            <p:cNvGrpSpPr/>
            <p:nvPr/>
          </p:nvGrpSpPr>
          <p:grpSpPr bwMode="auto">
            <a:xfrm>
              <a:off x="5484070" y="2638622"/>
              <a:ext cx="2108985" cy="3256162"/>
              <a:chOff x="5055769" y="2667692"/>
              <a:chExt cx="806942" cy="1245876"/>
            </a:xfrm>
          </p:grpSpPr>
          <p:sp>
            <p:nvSpPr>
              <p:cNvPr id="33" name="Прямоугольник: скругленные углы 32"/>
              <p:cNvSpPr/>
              <p:nvPr/>
            </p:nvSpPr>
            <p:spPr bwMode="auto">
              <a:xfrm>
                <a:off x="5122337" y="2667692"/>
                <a:ext cx="254307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4" name="Прямоугольник: скругленные углы 33"/>
              <p:cNvSpPr/>
              <p:nvPr/>
            </p:nvSpPr>
            <p:spPr bwMode="auto">
              <a:xfrm rot="5400000">
                <a:off x="5177181" y="2786739"/>
                <a:ext cx="31546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5" name="Прямоугольник: скругленные углы 34"/>
              <p:cNvSpPr/>
              <p:nvPr/>
            </p:nvSpPr>
            <p:spPr bwMode="auto">
              <a:xfrm>
                <a:off x="5056147" y="2909250"/>
                <a:ext cx="31857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6" name="Прямоугольник: скругленные углы 35"/>
              <p:cNvSpPr/>
              <p:nvPr/>
            </p:nvSpPr>
            <p:spPr bwMode="auto">
              <a:xfrm rot="5400000">
                <a:off x="4595399" y="3370297"/>
                <a:ext cx="100431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7" name="Прямоугольник: скругленные углы 36"/>
              <p:cNvSpPr/>
              <p:nvPr/>
            </p:nvSpPr>
            <p:spPr bwMode="auto">
              <a:xfrm>
                <a:off x="5055769" y="3828600"/>
                <a:ext cx="79639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8" name="Прямоугольник: скругленные углы 37"/>
              <p:cNvSpPr/>
              <p:nvPr/>
            </p:nvSpPr>
            <p:spPr bwMode="auto">
              <a:xfrm rot="5400000">
                <a:off x="5319439" y="3370297"/>
                <a:ext cx="100431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39" name="Прямоугольник: скругленные углы 38"/>
              <p:cNvSpPr/>
              <p:nvPr/>
            </p:nvSpPr>
            <p:spPr bwMode="auto">
              <a:xfrm>
                <a:off x="5536597" y="2909250"/>
                <a:ext cx="31857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40" name="Группа 39"/>
              <p:cNvGrpSpPr/>
              <p:nvPr/>
            </p:nvGrpSpPr>
            <p:grpSpPr bwMode="auto">
              <a:xfrm flipH="1">
                <a:off x="5536356" y="2669412"/>
                <a:ext cx="211763" cy="319770"/>
                <a:chOff x="5456541" y="2594308"/>
                <a:chExt cx="211763" cy="319770"/>
              </a:xfrm>
              <a:solidFill>
                <a:schemeClr val="tx1"/>
              </a:solidFill>
            </p:grpSpPr>
            <p:sp>
              <p:nvSpPr>
                <p:cNvPr id="41" name="Прямоугольник: скругленные углы 40"/>
                <p:cNvSpPr/>
                <p:nvPr/>
              </p:nvSpPr>
              <p:spPr bwMode="auto">
                <a:xfrm flipH="1" flipV="1">
                  <a:off x="5456541" y="2594308"/>
                  <a:ext cx="210216" cy="8222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42" name="Прямоугольник: скругленные углы 41"/>
                <p:cNvSpPr/>
                <p:nvPr/>
              </p:nvSpPr>
              <p:spPr bwMode="auto">
                <a:xfrm rot="5400000" flipH="1" flipV="1">
                  <a:off x="5467658" y="2713432"/>
                  <a:ext cx="319068" cy="8222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32" name="Полилиния: фигура 31"/>
            <p:cNvSpPr/>
            <p:nvPr/>
          </p:nvSpPr>
          <p:spPr bwMode="auto">
            <a:xfrm>
              <a:off x="5759349" y="4185262"/>
              <a:ext cx="1572933" cy="1433666"/>
            </a:xfrm>
            <a:custGeom>
              <a:avLst/>
              <a:gdLst>
                <a:gd name="connsiteX0" fmla="*/ 359899 w 1572933"/>
                <a:gd name="connsiteY0" fmla="*/ 0 h 1213799"/>
                <a:gd name="connsiteX1" fmla="*/ 1312423 w 1572933"/>
                <a:gd name="connsiteY1" fmla="*/ 623888 h 1213799"/>
                <a:gd name="connsiteX2" fmla="*/ 1520573 w 1572933"/>
                <a:gd name="connsiteY2" fmla="*/ 581523 h 1213799"/>
                <a:gd name="connsiteX3" fmla="*/ 1572933 w 1572933"/>
                <a:gd name="connsiteY3" fmla="*/ 562073 h 1213799"/>
                <a:gd name="connsiteX4" fmla="*/ 1572933 w 1572933"/>
                <a:gd name="connsiteY4" fmla="*/ 1213799 h 1213799"/>
                <a:gd name="connsiteX5" fmla="*/ 0 w 1572933"/>
                <a:gd name="connsiteY5" fmla="*/ 1213799 h 1213799"/>
                <a:gd name="connsiteX6" fmla="*/ 0 w 1572933"/>
                <a:gd name="connsiteY6" fmla="*/ 217600 h 1213799"/>
                <a:gd name="connsiteX7" fmla="*/ 25963 w 1572933"/>
                <a:gd name="connsiteY7" fmla="*/ 190705 h 1213799"/>
                <a:gd name="connsiteX8" fmla="*/ 359899 w 1572933"/>
                <a:gd name="connsiteY8" fmla="*/ 0 h 12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2933" h="1213799" fill="norm" stroke="1" extrusionOk="0">
                  <a:moveTo>
                    <a:pt x="359899" y="0"/>
                  </a:moveTo>
                  <a:cubicBezTo>
                    <a:pt x="649334" y="0"/>
                    <a:pt x="1005563" y="626269"/>
                    <a:pt x="1312423" y="623888"/>
                  </a:cubicBezTo>
                  <a:cubicBezTo>
                    <a:pt x="1369959" y="623442"/>
                    <a:pt x="1442163" y="607871"/>
                    <a:pt x="1520573" y="581523"/>
                  </a:cubicBezTo>
                  <a:lnTo>
                    <a:pt x="1572933" y="562073"/>
                  </a:lnTo>
                  <a:lnTo>
                    <a:pt x="1572933" y="1213799"/>
                  </a:lnTo>
                  <a:lnTo>
                    <a:pt x="0" y="1213799"/>
                  </a:lnTo>
                  <a:lnTo>
                    <a:pt x="0" y="217600"/>
                  </a:lnTo>
                  <a:lnTo>
                    <a:pt x="25963" y="190705"/>
                  </a:lnTo>
                  <a:cubicBezTo>
                    <a:pt x="136016" y="84163"/>
                    <a:pt x="251360" y="0"/>
                    <a:pt x="35989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3" name="Группа 42"/>
          <p:cNvGrpSpPr/>
          <p:nvPr/>
        </p:nvGrpSpPr>
        <p:grpSpPr bwMode="auto">
          <a:xfrm>
            <a:off x="4109766" y="2310220"/>
            <a:ext cx="1300994" cy="2008665"/>
            <a:chOff x="9586776" y="2819817"/>
            <a:chExt cx="2108985" cy="3256162"/>
          </a:xfrm>
        </p:grpSpPr>
        <p:grpSp>
          <p:nvGrpSpPr>
            <p:cNvPr id="44" name="Группа 43"/>
            <p:cNvGrpSpPr/>
            <p:nvPr/>
          </p:nvGrpSpPr>
          <p:grpSpPr bwMode="auto">
            <a:xfrm>
              <a:off x="9586776" y="2819817"/>
              <a:ext cx="2108985" cy="3256162"/>
              <a:chOff x="5055769" y="2667692"/>
              <a:chExt cx="806942" cy="1245876"/>
            </a:xfrm>
          </p:grpSpPr>
          <p:sp>
            <p:nvSpPr>
              <p:cNvPr id="46" name="Прямоугольник: скругленные углы 45"/>
              <p:cNvSpPr/>
              <p:nvPr/>
            </p:nvSpPr>
            <p:spPr bwMode="auto">
              <a:xfrm>
                <a:off x="5141236" y="2667692"/>
                <a:ext cx="235408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7" name="Прямоугольник: скругленные углы 46"/>
              <p:cNvSpPr/>
              <p:nvPr/>
            </p:nvSpPr>
            <p:spPr bwMode="auto">
              <a:xfrm rot="5400000">
                <a:off x="5177181" y="2786739"/>
                <a:ext cx="31546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8" name="Прямоугольник: скругленные углы 47"/>
              <p:cNvSpPr/>
              <p:nvPr/>
            </p:nvSpPr>
            <p:spPr bwMode="auto">
              <a:xfrm>
                <a:off x="5056147" y="2909250"/>
                <a:ext cx="31857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49" name="Прямоугольник: скругленные углы 48"/>
              <p:cNvSpPr/>
              <p:nvPr/>
            </p:nvSpPr>
            <p:spPr bwMode="auto">
              <a:xfrm rot="5400000">
                <a:off x="4595399" y="3370297"/>
                <a:ext cx="100431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0" name="Прямоугольник: скругленные углы 49"/>
              <p:cNvSpPr/>
              <p:nvPr/>
            </p:nvSpPr>
            <p:spPr bwMode="auto">
              <a:xfrm>
                <a:off x="5055769" y="3828600"/>
                <a:ext cx="79639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1" name="Прямоугольник: скругленные углы 50"/>
              <p:cNvSpPr/>
              <p:nvPr/>
            </p:nvSpPr>
            <p:spPr bwMode="auto">
              <a:xfrm rot="5400000">
                <a:off x="5319439" y="3370297"/>
                <a:ext cx="100431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52" name="Прямоугольник: скругленные углы 51"/>
              <p:cNvSpPr/>
              <p:nvPr/>
            </p:nvSpPr>
            <p:spPr bwMode="auto">
              <a:xfrm>
                <a:off x="5536597" y="2909250"/>
                <a:ext cx="31857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53" name="Группа 52"/>
              <p:cNvGrpSpPr/>
              <p:nvPr/>
            </p:nvGrpSpPr>
            <p:grpSpPr bwMode="auto">
              <a:xfrm flipH="1">
                <a:off x="5536356" y="2669412"/>
                <a:ext cx="226578" cy="319770"/>
                <a:chOff x="5441726" y="2594308"/>
                <a:chExt cx="226578" cy="319770"/>
              </a:xfrm>
              <a:solidFill>
                <a:schemeClr val="tx1"/>
              </a:solidFill>
            </p:grpSpPr>
            <p:sp>
              <p:nvSpPr>
                <p:cNvPr id="54" name="Прямоугольник: скругленные углы 53"/>
                <p:cNvSpPr/>
                <p:nvPr/>
              </p:nvSpPr>
              <p:spPr bwMode="auto">
                <a:xfrm flipH="1" flipV="1">
                  <a:off x="5441726" y="2594308"/>
                  <a:ext cx="225031" cy="8222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55" name="Прямоугольник: скругленные углы 54"/>
                <p:cNvSpPr/>
                <p:nvPr/>
              </p:nvSpPr>
              <p:spPr bwMode="auto">
                <a:xfrm rot="5400000" flipH="1" flipV="1">
                  <a:off x="5467658" y="2713432"/>
                  <a:ext cx="319068" cy="8222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45" name="Полилиния: фигура 44"/>
            <p:cNvSpPr/>
            <p:nvPr/>
          </p:nvSpPr>
          <p:spPr bwMode="auto">
            <a:xfrm>
              <a:off x="9862055" y="4366457"/>
              <a:ext cx="1572933" cy="1433666"/>
            </a:xfrm>
            <a:custGeom>
              <a:avLst/>
              <a:gdLst>
                <a:gd name="connsiteX0" fmla="*/ 359899 w 1572933"/>
                <a:gd name="connsiteY0" fmla="*/ 0 h 1213799"/>
                <a:gd name="connsiteX1" fmla="*/ 1312423 w 1572933"/>
                <a:gd name="connsiteY1" fmla="*/ 623888 h 1213799"/>
                <a:gd name="connsiteX2" fmla="*/ 1520573 w 1572933"/>
                <a:gd name="connsiteY2" fmla="*/ 581523 h 1213799"/>
                <a:gd name="connsiteX3" fmla="*/ 1572933 w 1572933"/>
                <a:gd name="connsiteY3" fmla="*/ 562073 h 1213799"/>
                <a:gd name="connsiteX4" fmla="*/ 1572933 w 1572933"/>
                <a:gd name="connsiteY4" fmla="*/ 1213799 h 1213799"/>
                <a:gd name="connsiteX5" fmla="*/ 0 w 1572933"/>
                <a:gd name="connsiteY5" fmla="*/ 1213799 h 1213799"/>
                <a:gd name="connsiteX6" fmla="*/ 0 w 1572933"/>
                <a:gd name="connsiteY6" fmla="*/ 217600 h 1213799"/>
                <a:gd name="connsiteX7" fmla="*/ 25963 w 1572933"/>
                <a:gd name="connsiteY7" fmla="*/ 190705 h 1213799"/>
                <a:gd name="connsiteX8" fmla="*/ 359899 w 1572933"/>
                <a:gd name="connsiteY8" fmla="*/ 0 h 12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2933" h="1213799" fill="norm" stroke="1" extrusionOk="0">
                  <a:moveTo>
                    <a:pt x="359899" y="0"/>
                  </a:moveTo>
                  <a:cubicBezTo>
                    <a:pt x="649334" y="0"/>
                    <a:pt x="1005563" y="626269"/>
                    <a:pt x="1312423" y="623888"/>
                  </a:cubicBezTo>
                  <a:cubicBezTo>
                    <a:pt x="1369959" y="623442"/>
                    <a:pt x="1442163" y="607871"/>
                    <a:pt x="1520573" y="581523"/>
                  </a:cubicBezTo>
                  <a:lnTo>
                    <a:pt x="1572933" y="562073"/>
                  </a:lnTo>
                  <a:lnTo>
                    <a:pt x="1572933" y="1213799"/>
                  </a:lnTo>
                  <a:lnTo>
                    <a:pt x="0" y="1213799"/>
                  </a:lnTo>
                  <a:lnTo>
                    <a:pt x="0" y="217600"/>
                  </a:lnTo>
                  <a:lnTo>
                    <a:pt x="25963" y="190705"/>
                  </a:lnTo>
                  <a:cubicBezTo>
                    <a:pt x="136016" y="84163"/>
                    <a:pt x="251360" y="0"/>
                    <a:pt x="359899" y="0"/>
                  </a:cubicBezTo>
                  <a:close/>
                </a:path>
              </a:pathLst>
            </a:custGeom>
            <a:solidFill>
              <a:srgbClr val="B272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56" name="TextBox 55"/>
          <p:cNvSpPr txBox="1"/>
          <p:nvPr/>
        </p:nvSpPr>
        <p:spPr bwMode="auto">
          <a:xfrm>
            <a:off x="1062817" y="5137772"/>
            <a:ext cx="2520606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3200">
                <a:latin typeface="Bahnschrift Light"/>
              </a:rPr>
              <a:t>Водопроводная вода</a:t>
            </a:r>
            <a:endParaRPr/>
          </a:p>
        </p:txBody>
      </p:sp>
      <p:sp>
        <p:nvSpPr>
          <p:cNvPr id="57" name="TextBox 56"/>
          <p:cNvSpPr txBox="1"/>
          <p:nvPr/>
        </p:nvSpPr>
        <p:spPr bwMode="auto">
          <a:xfrm>
            <a:off x="5988320" y="5108054"/>
            <a:ext cx="2072048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3200">
                <a:latin typeface="Bahnschrift Light"/>
              </a:rPr>
              <a:t>Взвесь</a:t>
            </a:r>
            <a:r>
              <a:rPr lang="en-US" sz="3200">
                <a:latin typeface="Bahnschrift Light"/>
              </a:rPr>
              <a:t> CaCO3</a:t>
            </a:r>
            <a:endParaRPr lang="ru-RU" sz="3200">
              <a:latin typeface="Bahnschrift Light"/>
            </a:endParaRPr>
          </a:p>
        </p:txBody>
      </p:sp>
      <p:sp>
        <p:nvSpPr>
          <p:cNvPr id="58" name="TextBox 57"/>
          <p:cNvSpPr txBox="1"/>
          <p:nvPr/>
        </p:nvSpPr>
        <p:spPr bwMode="auto">
          <a:xfrm>
            <a:off x="3696421" y="5111214"/>
            <a:ext cx="2072048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3200">
                <a:latin typeface="Bahnschrift Light"/>
              </a:rPr>
              <a:t>Глиняная взвесь</a:t>
            </a:r>
            <a:endParaRPr/>
          </a:p>
        </p:txBody>
      </p:sp>
      <p:grpSp>
        <p:nvGrpSpPr>
          <p:cNvPr id="59" name="Группа 58"/>
          <p:cNvGrpSpPr/>
          <p:nvPr/>
        </p:nvGrpSpPr>
        <p:grpSpPr bwMode="auto">
          <a:xfrm>
            <a:off x="8818504" y="2323271"/>
            <a:ext cx="1300994" cy="2008665"/>
            <a:chOff x="1995657" y="2688355"/>
            <a:chExt cx="2108985" cy="3256162"/>
          </a:xfrm>
        </p:grpSpPr>
        <p:grpSp>
          <p:nvGrpSpPr>
            <p:cNvPr id="60" name="Группа 59"/>
            <p:cNvGrpSpPr/>
            <p:nvPr/>
          </p:nvGrpSpPr>
          <p:grpSpPr bwMode="auto">
            <a:xfrm>
              <a:off x="1995657" y="2688355"/>
              <a:ext cx="2108985" cy="3256162"/>
              <a:chOff x="5055769" y="2667692"/>
              <a:chExt cx="806942" cy="1245876"/>
            </a:xfrm>
          </p:grpSpPr>
          <p:sp>
            <p:nvSpPr>
              <p:cNvPr id="62" name="Прямоугольник: скругленные углы 61"/>
              <p:cNvSpPr/>
              <p:nvPr/>
            </p:nvSpPr>
            <p:spPr bwMode="auto">
              <a:xfrm>
                <a:off x="5138671" y="2667692"/>
                <a:ext cx="237972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3" name="Прямоугольник: скругленные углы 62"/>
              <p:cNvSpPr/>
              <p:nvPr/>
            </p:nvSpPr>
            <p:spPr bwMode="auto">
              <a:xfrm rot="5400000">
                <a:off x="5177181" y="2786739"/>
                <a:ext cx="31546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4" name="Прямоугольник: скругленные углы 63"/>
              <p:cNvSpPr/>
              <p:nvPr/>
            </p:nvSpPr>
            <p:spPr bwMode="auto">
              <a:xfrm>
                <a:off x="5056147" y="2909250"/>
                <a:ext cx="31857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5" name="Прямоугольник: скругленные углы 64"/>
              <p:cNvSpPr/>
              <p:nvPr/>
            </p:nvSpPr>
            <p:spPr bwMode="auto">
              <a:xfrm rot="5400000">
                <a:off x="4595399" y="3370297"/>
                <a:ext cx="100431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6" name="Прямоугольник: скругленные углы 65"/>
              <p:cNvSpPr/>
              <p:nvPr/>
            </p:nvSpPr>
            <p:spPr bwMode="auto">
              <a:xfrm>
                <a:off x="5055769" y="3828600"/>
                <a:ext cx="79639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7" name="Прямоугольник: скругленные углы 66"/>
              <p:cNvSpPr/>
              <p:nvPr/>
            </p:nvSpPr>
            <p:spPr bwMode="auto">
              <a:xfrm rot="5400000">
                <a:off x="5319439" y="3370297"/>
                <a:ext cx="1004319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68" name="Прямоугольник: скругленные углы 67"/>
              <p:cNvSpPr/>
              <p:nvPr/>
            </p:nvSpPr>
            <p:spPr bwMode="auto">
              <a:xfrm>
                <a:off x="5536597" y="2909250"/>
                <a:ext cx="318575" cy="82224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69" name="Группа 68"/>
              <p:cNvGrpSpPr/>
              <p:nvPr/>
            </p:nvGrpSpPr>
            <p:grpSpPr bwMode="auto">
              <a:xfrm flipH="1">
                <a:off x="5536356" y="2669412"/>
                <a:ext cx="240349" cy="319770"/>
                <a:chOff x="5427955" y="2594308"/>
                <a:chExt cx="240349" cy="319770"/>
              </a:xfrm>
              <a:solidFill>
                <a:schemeClr val="tx1"/>
              </a:solidFill>
            </p:grpSpPr>
            <p:sp>
              <p:nvSpPr>
                <p:cNvPr id="70" name="Прямоугольник: скругленные углы 69"/>
                <p:cNvSpPr/>
                <p:nvPr/>
              </p:nvSpPr>
              <p:spPr bwMode="auto">
                <a:xfrm flipH="1" flipV="1">
                  <a:off x="5427955" y="2594308"/>
                  <a:ext cx="238802" cy="8222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71" name="Прямоугольник: скругленные углы 70"/>
                <p:cNvSpPr/>
                <p:nvPr/>
              </p:nvSpPr>
              <p:spPr bwMode="auto">
                <a:xfrm rot="5400000" flipH="1" flipV="1">
                  <a:off x="5467658" y="2713432"/>
                  <a:ext cx="319068" cy="82224"/>
                </a:xfrm>
                <a:prstGeom prst="roundRect">
                  <a:avLst>
                    <a:gd name="adj" fmla="val 16667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</p:grpSp>
        <p:sp>
          <p:nvSpPr>
            <p:cNvPr id="61" name="Полилиния: фигура 60"/>
            <p:cNvSpPr/>
            <p:nvPr/>
          </p:nvSpPr>
          <p:spPr bwMode="auto">
            <a:xfrm>
              <a:off x="2272419" y="4214057"/>
              <a:ext cx="1572933" cy="1433666"/>
            </a:xfrm>
            <a:custGeom>
              <a:avLst/>
              <a:gdLst>
                <a:gd name="connsiteX0" fmla="*/ 359899 w 1572933"/>
                <a:gd name="connsiteY0" fmla="*/ 0 h 1213799"/>
                <a:gd name="connsiteX1" fmla="*/ 1312423 w 1572933"/>
                <a:gd name="connsiteY1" fmla="*/ 623888 h 1213799"/>
                <a:gd name="connsiteX2" fmla="*/ 1520573 w 1572933"/>
                <a:gd name="connsiteY2" fmla="*/ 581523 h 1213799"/>
                <a:gd name="connsiteX3" fmla="*/ 1572933 w 1572933"/>
                <a:gd name="connsiteY3" fmla="*/ 562073 h 1213799"/>
                <a:gd name="connsiteX4" fmla="*/ 1572933 w 1572933"/>
                <a:gd name="connsiteY4" fmla="*/ 1213799 h 1213799"/>
                <a:gd name="connsiteX5" fmla="*/ 0 w 1572933"/>
                <a:gd name="connsiteY5" fmla="*/ 1213799 h 1213799"/>
                <a:gd name="connsiteX6" fmla="*/ 0 w 1572933"/>
                <a:gd name="connsiteY6" fmla="*/ 217600 h 1213799"/>
                <a:gd name="connsiteX7" fmla="*/ 25963 w 1572933"/>
                <a:gd name="connsiteY7" fmla="*/ 190705 h 1213799"/>
                <a:gd name="connsiteX8" fmla="*/ 359899 w 1572933"/>
                <a:gd name="connsiteY8" fmla="*/ 0 h 1213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2933" h="1213799" fill="norm" stroke="1" extrusionOk="0">
                  <a:moveTo>
                    <a:pt x="359899" y="0"/>
                  </a:moveTo>
                  <a:cubicBezTo>
                    <a:pt x="649334" y="0"/>
                    <a:pt x="1005563" y="626269"/>
                    <a:pt x="1312423" y="623888"/>
                  </a:cubicBezTo>
                  <a:cubicBezTo>
                    <a:pt x="1369959" y="623442"/>
                    <a:pt x="1442163" y="607871"/>
                    <a:pt x="1520573" y="581523"/>
                  </a:cubicBezTo>
                  <a:lnTo>
                    <a:pt x="1572933" y="562073"/>
                  </a:lnTo>
                  <a:lnTo>
                    <a:pt x="1572933" y="1213799"/>
                  </a:lnTo>
                  <a:lnTo>
                    <a:pt x="0" y="1213799"/>
                  </a:lnTo>
                  <a:lnTo>
                    <a:pt x="0" y="217600"/>
                  </a:lnTo>
                  <a:lnTo>
                    <a:pt x="25963" y="190705"/>
                  </a:lnTo>
                  <a:cubicBezTo>
                    <a:pt x="136016" y="84163"/>
                    <a:pt x="251360" y="0"/>
                    <a:pt x="359899" y="0"/>
                  </a:cubicBezTo>
                  <a:close/>
                </a:path>
              </a:pathLst>
            </a:custGeom>
            <a:solidFill>
              <a:srgbClr val="A0C0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72" name="TextBox 71"/>
          <p:cNvSpPr txBox="1"/>
          <p:nvPr/>
        </p:nvSpPr>
        <p:spPr bwMode="auto">
          <a:xfrm>
            <a:off x="8157131" y="5165744"/>
            <a:ext cx="2532776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defRPr/>
            </a:pPr>
            <a:r>
              <a:rPr lang="ru-RU" sz="3200">
                <a:latin typeface="Bahnschrift Light"/>
              </a:rPr>
              <a:t>Вода из озера</a:t>
            </a:r>
            <a:endParaRPr/>
          </a:p>
        </p:txBody>
      </p:sp>
      <p:sp>
        <p:nvSpPr>
          <p:cNvPr id="73" name="Прямоугольник 72"/>
          <p:cNvSpPr/>
          <p:nvPr/>
        </p:nvSpPr>
        <p:spPr bwMode="auto">
          <a:xfrm>
            <a:off x="2192811" y="1223609"/>
            <a:ext cx="7806378" cy="369332"/>
          </a:xfrm>
          <a:prstGeom prst="rect">
            <a:avLst/>
          </a:prstGeom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>
              <a:tabLst>
                <a:tab pos="3048000" algn="l"/>
              </a:tabLst>
              <a:defRPr/>
            </a:pPr>
            <a:r>
              <a:rPr lang="ru-RU" sz="2400">
                <a:latin typeface="Arial"/>
                <a:cs typeface="Arial"/>
              </a:rPr>
              <a:t>Образцы</a:t>
            </a:r>
            <a:endParaRPr/>
          </a:p>
        </p:txBody>
      </p:sp>
      <p:sp>
        <p:nvSpPr>
          <p:cNvPr id="74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8905875" y="6266186"/>
            <a:ext cx="2743200" cy="365125"/>
          </a:xfrm>
        </p:spPr>
        <p:txBody>
          <a:bodyPr/>
          <a:lstStyle/>
          <a:p>
            <a:pPr>
              <a:defRPr/>
            </a:pPr>
            <a:fld id="{9BB72B26-D41D-4180-B49C-7FAF0DF28E9E}" type="slidenum">
              <a:rPr lang="ru-RU" sz="1800">
                <a:solidFill>
                  <a:schemeClr val="tx1"/>
                </a:solidFill>
                <a:latin typeface="Segoe UI"/>
                <a:cs typeface="Segoe UI"/>
              </a:rPr>
              <a:t/>
            </a:fld>
            <a:endParaRPr lang="ru-RU" sz="1800">
              <a:solidFill>
                <a:schemeClr val="tx1"/>
              </a:solidFill>
              <a:latin typeface="Segoe UI"/>
              <a:cs typeface="Segoe U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R7-Office/2024.1.1.375</Application>
  <DocSecurity>0</DocSecurity>
  <PresentationFormat>Широкоэкранный</PresentationFormat>
  <Paragraphs>0</Paragraphs>
  <Slides>15</Slides>
  <Notes>15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-</dc:creator>
  <cp:keywords/>
  <dc:description/>
  <dc:identifier/>
  <dc:language/>
  <cp:lastModifiedBy>илья кузнецов</cp:lastModifiedBy>
  <cp:revision>133</cp:revision>
  <dcterms:created xsi:type="dcterms:W3CDTF">2023-02-03T13:15:02Z</dcterms:created>
  <dcterms:modified xsi:type="dcterms:W3CDTF">2025-04-18T08:56:41Z</dcterms:modified>
  <cp:category/>
  <cp:contentStatus/>
  <cp:version/>
</cp:coreProperties>
</file>